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3759" autoAdjust="0"/>
  </p:normalViewPr>
  <p:slideViewPr>
    <p:cSldViewPr snapToGrid="0">
      <p:cViewPr varScale="1">
        <p:scale>
          <a:sx n="65" d="100"/>
          <a:sy n="65" d="100"/>
        </p:scale>
        <p:origin x="125" y="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337BC-92FF-430A-BCCF-9AE570D42A9D}" type="datetimeFigureOut">
              <a:rPr lang="fr-FR" smtClean="0"/>
              <a:t>22/01/2018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80ACF-ABF7-4B9B-8D2D-6D4FD6843B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3283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80ACF-ABF7-4B9B-8D2D-6D4FD6843B3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1099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5F4E-19D0-4731-8CD7-54E568EFAEF6}" type="datetime1">
              <a:rPr lang="fr-FR" smtClean="0"/>
              <a:t>22/01/2018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936-4DE7-4E87-8FA3-C0A383105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0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D03F-0922-4EE3-B078-47E5FF379ECE}" type="datetime1">
              <a:rPr lang="fr-FR" smtClean="0"/>
              <a:t>22/01/2018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936-4DE7-4E87-8FA3-C0A383105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215379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D03F-0922-4EE3-B078-47E5FF379ECE}" type="datetime1">
              <a:rPr lang="fr-FR" smtClean="0"/>
              <a:t>22/01/2018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936-4DE7-4E87-8FA3-C0A38310523A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811375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D03F-0922-4EE3-B078-47E5FF379ECE}" type="datetime1">
              <a:rPr lang="fr-FR" smtClean="0"/>
              <a:t>22/01/2018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936-4DE7-4E87-8FA3-C0A383105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458222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D03F-0922-4EE3-B078-47E5FF379ECE}" type="datetime1">
              <a:rPr lang="fr-FR" smtClean="0"/>
              <a:t>22/01/2018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936-4DE7-4E87-8FA3-C0A38310523A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225632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2D03F-0922-4EE3-B078-47E5FF379ECE}" type="datetime1">
              <a:rPr lang="fr-FR" smtClean="0"/>
              <a:t>22/01/2018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936-4DE7-4E87-8FA3-C0A383105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12207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2306-9C33-4176-90B1-F23A4E9741C5}" type="datetime1">
              <a:rPr lang="fr-FR" smtClean="0"/>
              <a:t>22/01/2018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936-4DE7-4E87-8FA3-C0A383105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388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6C97-D301-4802-952B-5904979A24E3}" type="datetime1">
              <a:rPr lang="fr-FR" smtClean="0"/>
              <a:t>22/01/2018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936-4DE7-4E87-8FA3-C0A383105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78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DD36-C8D0-4453-8FE7-B031E41A053D}" type="datetime1">
              <a:rPr lang="fr-FR" smtClean="0"/>
              <a:t>22/01/2018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936-4DE7-4E87-8FA3-C0A383105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7119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1B60-EC11-4EE9-8643-9F18CEC1EA69}" type="datetime1">
              <a:rPr lang="fr-FR" smtClean="0"/>
              <a:t>22/01/2018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936-4DE7-4E87-8FA3-C0A383105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484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7DAE-0F61-4A6A-895E-7C8C971A040B}" type="datetime1">
              <a:rPr lang="fr-FR" smtClean="0"/>
              <a:t>22/01/2018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936-4DE7-4E87-8FA3-C0A383105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48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0C4E-B1DE-48E9-ACC3-C323B79799E3}" type="datetime1">
              <a:rPr lang="fr-FR" smtClean="0"/>
              <a:t>22/01/2018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936-4DE7-4E87-8FA3-C0A383105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818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01D7-88AB-4638-96AB-7CFEBCDE4EC6}" type="datetime1">
              <a:rPr lang="fr-FR" smtClean="0"/>
              <a:t>22/01/2018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936-4DE7-4E87-8FA3-C0A383105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08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C33A-BA19-4DB8-BEB4-18A0B309906E}" type="datetime1">
              <a:rPr lang="fr-FR" smtClean="0"/>
              <a:t>22/01/2018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936-4DE7-4E87-8FA3-C0A383105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72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4ABE-4A09-464C-A41D-F342688A5821}" type="datetime1">
              <a:rPr lang="fr-FR" smtClean="0"/>
              <a:t>22/01/2018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936-4DE7-4E87-8FA3-C0A383105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15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C12C-3D4B-45A3-BDE7-979587CF8809}" type="datetime1">
              <a:rPr lang="fr-FR" smtClean="0"/>
              <a:t>22/01/2018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936-4DE7-4E87-8FA3-C0A383105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44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2D03F-0922-4EE3-B078-47E5FF379ECE}" type="datetime1">
              <a:rPr lang="fr-FR" smtClean="0"/>
              <a:t>22/01/2018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7ADF936-4DE7-4E87-8FA3-C0A3831052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28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7D6D61-3019-4AFB-998D-02392A24F2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fr-FR" sz="3200" u="sng" dirty="0"/>
            </a:br>
            <a:r>
              <a:rPr lang="fr-FR" sz="4000" b="1" dirty="0"/>
              <a:t>L’innovation à l’école: entre injonction institutionnelle et nécessité pédagogique</a:t>
            </a:r>
            <a:br>
              <a:rPr lang="fr-FR" sz="3200" u="sng" dirty="0"/>
            </a:br>
            <a:br>
              <a:rPr lang="fr-FR" sz="3200" u="sng" dirty="0"/>
            </a:br>
            <a:br>
              <a:rPr lang="fr-FR" sz="3200" u="sng" dirty="0"/>
            </a:br>
            <a:endParaRPr lang="fr-FR" sz="3200" u="sng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3D40DB9-305E-4065-BF99-7D4ADE26ED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r>
              <a:rPr lang="fr-FR" dirty="0"/>
              <a:t>Colloque EIDOS 64</a:t>
            </a:r>
          </a:p>
          <a:p>
            <a:pPr algn="r"/>
            <a:r>
              <a:rPr lang="fr-FR" dirty="0"/>
              <a:t>24 janvier 2018</a:t>
            </a:r>
          </a:p>
          <a:p>
            <a:pPr algn="r"/>
            <a:r>
              <a:rPr lang="fr-FR" sz="2000" dirty="0"/>
              <a:t>Françoise Cros</a:t>
            </a:r>
          </a:p>
          <a:p>
            <a:pPr algn="r"/>
            <a:r>
              <a:rPr lang="fr-FR" sz="2000" dirty="0"/>
              <a:t>CRF, Conservatoire national des arts et métiers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936-4DE7-4E87-8FA3-C0A38310523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089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164943-B3C4-4BCA-8C4C-575D7F877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22886"/>
            <a:ext cx="10131425" cy="760094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Rôle et statut des innovateurs, type d’évaluation et type d’accompagnement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936-4DE7-4E87-8FA3-C0A38310523A}" type="slidenum">
              <a:rPr lang="fr-FR" smtClean="0"/>
              <a:t>10</a:t>
            </a:fld>
            <a:endParaRPr lang="fr-FR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5F1C7E9-FF4E-46C1-8782-CBD4A7F2E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643618"/>
              </p:ext>
            </p:extLst>
          </p:nvPr>
        </p:nvGraphicFramePr>
        <p:xfrm>
          <a:off x="485775" y="1068705"/>
          <a:ext cx="11047095" cy="5699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419">
                  <a:extLst>
                    <a:ext uri="{9D8B030D-6E8A-4147-A177-3AD203B41FA5}">
                      <a16:colId xmlns:a16="http://schemas.microsoft.com/office/drawing/2014/main" val="3196296984"/>
                    </a:ext>
                  </a:extLst>
                </a:gridCol>
                <a:gridCol w="2209419">
                  <a:extLst>
                    <a:ext uri="{9D8B030D-6E8A-4147-A177-3AD203B41FA5}">
                      <a16:colId xmlns:a16="http://schemas.microsoft.com/office/drawing/2014/main" val="1000219779"/>
                    </a:ext>
                  </a:extLst>
                </a:gridCol>
                <a:gridCol w="2209419">
                  <a:extLst>
                    <a:ext uri="{9D8B030D-6E8A-4147-A177-3AD203B41FA5}">
                      <a16:colId xmlns:a16="http://schemas.microsoft.com/office/drawing/2014/main" val="2084886216"/>
                    </a:ext>
                  </a:extLst>
                </a:gridCol>
                <a:gridCol w="2209419">
                  <a:extLst>
                    <a:ext uri="{9D8B030D-6E8A-4147-A177-3AD203B41FA5}">
                      <a16:colId xmlns:a16="http://schemas.microsoft.com/office/drawing/2014/main" val="3952497371"/>
                    </a:ext>
                  </a:extLst>
                </a:gridCol>
                <a:gridCol w="2209419">
                  <a:extLst>
                    <a:ext uri="{9D8B030D-6E8A-4147-A177-3AD203B41FA5}">
                      <a16:colId xmlns:a16="http://schemas.microsoft.com/office/drawing/2014/main" val="1023290829"/>
                    </a:ext>
                  </a:extLst>
                </a:gridCol>
              </a:tblGrid>
              <a:tr h="11797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Etape 1: L’innovation comme objet</a:t>
                      </a:r>
                    </a:p>
                    <a:p>
                      <a:r>
                        <a:rPr lang="fr-FR" dirty="0"/>
                        <a:t>1960-1980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Etape 2: L’innovation comme processus</a:t>
                      </a:r>
                    </a:p>
                    <a:p>
                      <a:r>
                        <a:rPr lang="fr-FR" dirty="0"/>
                        <a:t>1981-2000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Etape 3:</a:t>
                      </a:r>
                    </a:p>
                    <a:p>
                      <a:r>
                        <a:rPr lang="fr-FR" dirty="0"/>
                        <a:t>L’innovation comme compétence</a:t>
                      </a:r>
                    </a:p>
                    <a:p>
                      <a:r>
                        <a:rPr lang="fr-FR" dirty="0"/>
                        <a:t>2001-2010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Etape 4: L’innovation comme régulateur social</a:t>
                      </a:r>
                    </a:p>
                    <a:p>
                      <a:r>
                        <a:rPr lang="fr-FR" dirty="0"/>
                        <a:t>2011-2017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912664"/>
                  </a:ext>
                </a:extLst>
              </a:tr>
              <a:tr h="1660397">
                <a:tc>
                  <a:txBody>
                    <a:bodyPr/>
                    <a:lstStyle/>
                    <a:p>
                      <a:r>
                        <a:rPr lang="fr-FR" dirty="0"/>
                        <a:t>Rôle et statut des innovateurs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Acteur marginal sécant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Acteur déclaré porteur de l’innovation (négociations, rapports de pouvoir, etc.)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Un agent responsable de la mise en œuvre et de sa possible diffusion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Un créateur collectif de nouvelles pratiques potentiellement porteuses d’innovations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107916"/>
                  </a:ext>
                </a:extLst>
              </a:tr>
              <a:tr h="1136061">
                <a:tc>
                  <a:txBody>
                    <a:bodyPr/>
                    <a:lstStyle/>
                    <a:p>
                      <a:r>
                        <a:rPr lang="fr-FR" dirty="0"/>
                        <a:t>Type d’évaluation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Evaluation appréciative des innovateurs et évaluation externe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Evaluation formative (conditions de son implantation)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Evaluation promotionnelle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Evaluations variées et collectives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427417"/>
                  </a:ext>
                </a:extLst>
              </a:tr>
              <a:tr h="1310161">
                <a:tc>
                  <a:txBody>
                    <a:bodyPr/>
                    <a:lstStyle/>
                    <a:p>
                      <a:r>
                        <a:rPr lang="fr-FR" dirty="0"/>
                        <a:t>Type d’accompagnement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Orthopédique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Diffusion cadrée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Processus social à promouvoir (aides, valorisation, etc.)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Accountability</a:t>
                      </a:r>
                      <a:r>
                        <a:rPr lang="fr-FR" dirty="0"/>
                        <a:t> et </a:t>
                      </a:r>
                      <a:r>
                        <a:rPr lang="fr-FR" dirty="0" err="1"/>
                        <a:t>empowerment</a:t>
                      </a:r>
                      <a:r>
                        <a:rPr lang="fr-FR" dirty="0"/>
                        <a:t> (chacun innove et fait sa promotion)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892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431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5AC096-AE90-4C8B-8DDF-A5B406954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54306"/>
            <a:ext cx="10131425" cy="588644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Quatre attitudes face à l’innovation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936-4DE7-4E87-8FA3-C0A38310523A}" type="slidenum">
              <a:rPr lang="fr-FR" smtClean="0"/>
              <a:t>11</a:t>
            </a:fld>
            <a:endParaRPr lang="fr-FR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9C17C357-1B0E-4F1E-A2F6-156323D893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255484"/>
              </p:ext>
            </p:extLst>
          </p:nvPr>
        </p:nvGraphicFramePr>
        <p:xfrm>
          <a:off x="348616" y="623455"/>
          <a:ext cx="10795634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0804">
                  <a:extLst>
                    <a:ext uri="{9D8B030D-6E8A-4147-A177-3AD203B41FA5}">
                      <a16:colId xmlns:a16="http://schemas.microsoft.com/office/drawing/2014/main" val="889519381"/>
                    </a:ext>
                  </a:extLst>
                </a:gridCol>
                <a:gridCol w="6374830">
                  <a:extLst>
                    <a:ext uri="{9D8B030D-6E8A-4147-A177-3AD203B41FA5}">
                      <a16:colId xmlns:a16="http://schemas.microsoft.com/office/drawing/2014/main" val="475936588"/>
                    </a:ext>
                  </a:extLst>
                </a:gridCol>
              </a:tblGrid>
              <a:tr h="3000185">
                <a:tc>
                  <a:txBody>
                    <a:bodyPr/>
                    <a:lstStyle/>
                    <a:p>
                      <a:r>
                        <a:rPr lang="fr-FR" sz="2400" u="sng" dirty="0"/>
                        <a:t>Les innovateurs par rapports d’études</a:t>
                      </a:r>
                    </a:p>
                    <a:p>
                      <a:r>
                        <a:rPr lang="fr-FR" sz="2400" b="0" dirty="0"/>
                        <a:t>Rassemble les meilleurs esprits du pays, aboutit à des rapports dont les propositions sont acceptées unanimement</a:t>
                      </a:r>
                      <a:r>
                        <a:rPr lang="fr-FR" sz="2400" b="0" baseline="0" dirty="0"/>
                        <a:t> mais ne sont jamais rentrées dans le concret</a:t>
                      </a:r>
                      <a:endParaRPr lang="fr-FR" sz="2400" b="0" dirty="0"/>
                    </a:p>
                    <a:p>
                      <a:endParaRPr lang="fr-FR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u="sng" dirty="0"/>
                        <a:t>Les tenants de l’exception culturelle française</a:t>
                      </a:r>
                    </a:p>
                    <a:p>
                      <a:endParaRPr lang="fr-FR" sz="2400" b="0" u="sng" dirty="0"/>
                    </a:p>
                    <a:p>
                      <a:r>
                        <a:rPr lang="fr-FR" sz="2400" b="0" dirty="0"/>
                        <a:t>Insistent sur</a:t>
                      </a:r>
                      <a:r>
                        <a:rPr lang="fr-FR" sz="2400" b="0" baseline="0" dirty="0"/>
                        <a:t> le fait que la France est une exception culturelle adossée à une multiplicité de règles</a:t>
                      </a:r>
                      <a:endParaRPr lang="fr-FR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905802"/>
                  </a:ext>
                </a:extLst>
              </a:tr>
              <a:tr h="3000185">
                <a:tc>
                  <a:txBody>
                    <a:bodyPr/>
                    <a:lstStyle/>
                    <a:p>
                      <a:r>
                        <a:rPr lang="fr-FR" sz="2400" b="1" u="sng" dirty="0"/>
                        <a:t>Les hérauts</a:t>
                      </a:r>
                      <a:r>
                        <a:rPr lang="fr-FR" sz="2400" b="1" u="sng" baseline="0" dirty="0"/>
                        <a:t> de l’innovation</a:t>
                      </a:r>
                    </a:p>
                    <a:p>
                      <a:r>
                        <a:rPr lang="fr-FR" sz="2400" b="0" baseline="0" dirty="0"/>
                        <a:t>Zélés, soutenus par l’administration, ils exposent leur innovation circonscrite à un terrain et un contexte.</a:t>
                      </a:r>
                    </a:p>
                    <a:p>
                      <a:r>
                        <a:rPr lang="fr-FR" sz="2400" b="0" baseline="0" dirty="0"/>
                        <a:t>C’est du micro qui deviendra difficilement du macro</a:t>
                      </a:r>
                      <a:endParaRPr lang="fr-FR" sz="2400" b="0" dirty="0"/>
                    </a:p>
                    <a:p>
                      <a:endParaRPr lang="fr-FR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u="sng" dirty="0"/>
                        <a:t>Les </a:t>
                      </a:r>
                      <a:r>
                        <a:rPr lang="fr-FR" sz="2400" b="1" u="sng" dirty="0" err="1"/>
                        <a:t>systémistes</a:t>
                      </a:r>
                      <a:endParaRPr lang="fr-FR" sz="2400" b="1" u="sng" dirty="0"/>
                    </a:p>
                    <a:p>
                      <a:r>
                        <a:rPr lang="fr-FR" sz="2400" b="0" dirty="0"/>
                        <a:t>S’adossent à des conceptions de stratégies d’acteurs</a:t>
                      </a:r>
                      <a:r>
                        <a:rPr lang="fr-FR" sz="2400" b="0" baseline="0" dirty="0"/>
                        <a:t> dans une telle complexité que cela frôle la paralysie (syndicats, rapports de pouvoir, lobby, etc.)</a:t>
                      </a:r>
                    </a:p>
                    <a:p>
                      <a:r>
                        <a:rPr lang="fr-FR" sz="2400" b="0" baseline="0" dirty="0"/>
                        <a:t>Peu compatible avec un manque de continuité dû aux arrivées successives des ministres</a:t>
                      </a:r>
                      <a:endParaRPr lang="fr-FR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992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614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CD4758-DF3D-400D-A022-08F9C172E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50488"/>
          </a:xfrm>
        </p:spPr>
        <p:txBody>
          <a:bodyPr>
            <a:normAutofit/>
          </a:bodyPr>
          <a:lstStyle/>
          <a:p>
            <a:r>
              <a:rPr lang="fr-FR" dirty="0"/>
              <a:t>Quid DES TIC dans l’éducation?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4F0747-545F-4A82-B77A-6BDCD45F8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2800" dirty="0"/>
              <a:t>Séduction de la modernité, de la nouveauté</a:t>
            </a:r>
          </a:p>
          <a:p>
            <a:r>
              <a:rPr lang="fr-FR" sz="2800" dirty="0"/>
              <a:t>Ce n’est au départ qu’un outil plus ou moins sophistiqué</a:t>
            </a:r>
          </a:p>
          <a:p>
            <a:r>
              <a:rPr lang="fr-FR" sz="2800" dirty="0"/>
              <a:t>Ouverture à la concurrence et économie de marché</a:t>
            </a:r>
          </a:p>
          <a:p>
            <a:r>
              <a:rPr lang="fr-FR" sz="2800" dirty="0"/>
              <a:t>Attention au processus d’apprentissage</a:t>
            </a:r>
          </a:p>
          <a:p>
            <a:r>
              <a:rPr lang="fr-FR" sz="2800" dirty="0"/>
              <a:t>Didactisation des savoirs à travers ces nouveaux outils</a:t>
            </a:r>
          </a:p>
          <a:p>
            <a:r>
              <a:rPr lang="fr-FR" sz="2800" dirty="0"/>
              <a:t>Stratégie pédagogique primordiale: processus d’apprentissage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936-4DE7-4E87-8FA3-C0A38310523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020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EDDA6F-B05F-4AF8-8164-5F0B314A6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713677"/>
            <a:ext cx="10131425" cy="535260"/>
          </a:xfrm>
        </p:spPr>
        <p:txBody>
          <a:bodyPr>
            <a:normAutofit fontScale="90000"/>
          </a:bodyPr>
          <a:lstStyle/>
          <a:p>
            <a:r>
              <a:rPr lang="fr-FR" dirty="0"/>
              <a:t>La POLITIQUE DE MISE EN ŒUVRE DES </a:t>
            </a:r>
            <a:r>
              <a:rPr lang="fr-FR" dirty="0" err="1"/>
              <a:t>MOOCs</a:t>
            </a:r>
            <a:r>
              <a:rPr lang="fr-FR" dirty="0"/>
              <a:t>: effet de mode ou apparition d’un nouveau modèle?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D2018A-D062-4B9D-8C59-F1BEB9F9A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379785"/>
            <a:ext cx="10131425" cy="4232888"/>
          </a:xfrm>
        </p:spPr>
        <p:txBody>
          <a:bodyPr>
            <a:noAutofit/>
          </a:bodyPr>
          <a:lstStyle/>
          <a:p>
            <a:r>
              <a:rPr lang="fr-FR" sz="2000" dirty="0"/>
              <a:t>Début par Salman Kahn en 2006 par mise à disposition gratuite via YouTube de milliers de vidéo</a:t>
            </a:r>
          </a:p>
          <a:p>
            <a:r>
              <a:rPr lang="fr-FR" sz="2000" dirty="0" err="1"/>
              <a:t>Thrun</a:t>
            </a:r>
            <a:r>
              <a:rPr lang="fr-FR" sz="2000" dirty="0"/>
              <a:t> lance online et enregistre des cours en vidéo identiques à ceux qu’il donnait</a:t>
            </a:r>
          </a:p>
          <a:p>
            <a:r>
              <a:rPr lang="fr-FR" sz="2000" dirty="0"/>
              <a:t>Publicité de l’Université: des dizaines de milliers d’inscrits, rayonnement international pour l’U. Stanford</a:t>
            </a:r>
          </a:p>
          <a:p>
            <a:r>
              <a:rPr lang="fr-FR" sz="2000" dirty="0"/>
              <a:t>Sans but lucratif mais après frais d’inscription et lien avec des recruteurs</a:t>
            </a:r>
          </a:p>
          <a:p>
            <a:r>
              <a:rPr lang="fr-FR" sz="2000" dirty="0"/>
              <a:t>Processus de marchandisation et confusion entre innovation technologique et innovation pédagogique</a:t>
            </a:r>
          </a:p>
          <a:p>
            <a:r>
              <a:rPr lang="fr-FR" sz="2000" dirty="0"/>
              <a:t>En France en 2013 lancement officiel de France Université numérique (FUN)</a:t>
            </a:r>
          </a:p>
          <a:p>
            <a:r>
              <a:rPr lang="fr-FR" sz="2000" dirty="0"/>
              <a:t>En 2014, en France, 88 000 étudiants inscrits aux 25 cours en ligne de 10 établissements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936-4DE7-4E87-8FA3-C0A38310523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0857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47D54A-77B5-4771-8CA5-B3C981597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44967"/>
            <a:ext cx="10131425" cy="568712"/>
          </a:xfrm>
        </p:spPr>
        <p:txBody>
          <a:bodyPr>
            <a:normAutofit fontScale="90000"/>
          </a:bodyPr>
          <a:lstStyle/>
          <a:p>
            <a:r>
              <a:rPr lang="fr-FR" dirty="0"/>
              <a:t>Avantages, inconvénients et questions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0C5B2658-0325-44F6-90B1-77BCB458D3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7496598"/>
              </p:ext>
            </p:extLst>
          </p:nvPr>
        </p:nvGraphicFramePr>
        <p:xfrm>
          <a:off x="388620" y="713679"/>
          <a:ext cx="11098530" cy="6137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9510">
                  <a:extLst>
                    <a:ext uri="{9D8B030D-6E8A-4147-A177-3AD203B41FA5}">
                      <a16:colId xmlns:a16="http://schemas.microsoft.com/office/drawing/2014/main" val="3613567652"/>
                    </a:ext>
                  </a:extLst>
                </a:gridCol>
                <a:gridCol w="3699510">
                  <a:extLst>
                    <a:ext uri="{9D8B030D-6E8A-4147-A177-3AD203B41FA5}">
                      <a16:colId xmlns:a16="http://schemas.microsoft.com/office/drawing/2014/main" val="770982943"/>
                    </a:ext>
                  </a:extLst>
                </a:gridCol>
                <a:gridCol w="3699510">
                  <a:extLst>
                    <a:ext uri="{9D8B030D-6E8A-4147-A177-3AD203B41FA5}">
                      <a16:colId xmlns:a16="http://schemas.microsoft.com/office/drawing/2014/main" val="2902591938"/>
                    </a:ext>
                  </a:extLst>
                </a:gridCol>
              </a:tblGrid>
              <a:tr h="559528">
                <a:tc>
                  <a:txBody>
                    <a:bodyPr/>
                    <a:lstStyle/>
                    <a:p>
                      <a:r>
                        <a:rPr lang="fr-FR" sz="2400" dirty="0"/>
                        <a:t>Avantages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Inconvénients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390017"/>
                  </a:ext>
                </a:extLst>
              </a:tr>
              <a:tr h="5104733">
                <a:tc>
                  <a:txBody>
                    <a:bodyPr/>
                    <a:lstStyle/>
                    <a:p>
                      <a:r>
                        <a:rPr lang="fr-FR" sz="2400" dirty="0"/>
                        <a:t>Ouvert à tous, n’importe où et n’importe quand</a:t>
                      </a:r>
                    </a:p>
                    <a:p>
                      <a:r>
                        <a:rPr lang="fr-FR" sz="2400" dirty="0"/>
                        <a:t>Aucune sélection (âge, expérience, langue, pas de prérequis)</a:t>
                      </a:r>
                    </a:p>
                    <a:p>
                      <a:r>
                        <a:rPr lang="fr-FR" sz="2400" dirty="0"/>
                        <a:t>Supports mis à disposition gratuite (plateformes accessibles Internet)</a:t>
                      </a:r>
                    </a:p>
                    <a:p>
                      <a:r>
                        <a:rPr lang="fr-FR" sz="2400" dirty="0"/>
                        <a:t>Possibilité de maintenir l’enseignement de « disciplines orphelines » (peu d’étudiants locaux)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Concurrence entre cours</a:t>
                      </a:r>
                    </a:p>
                    <a:p>
                      <a:r>
                        <a:rPr lang="fr-FR" sz="2400" dirty="0"/>
                        <a:t>Risque de normalisation</a:t>
                      </a:r>
                    </a:p>
                    <a:p>
                      <a:r>
                        <a:rPr lang="fr-FR" sz="2400" dirty="0"/>
                        <a:t>Changement du rôle de l’enseignant</a:t>
                      </a:r>
                    </a:p>
                    <a:p>
                      <a:r>
                        <a:rPr lang="fr-FR" sz="2400" dirty="0"/>
                        <a:t>Rôle prépondérant du technicien informatique</a:t>
                      </a:r>
                    </a:p>
                    <a:p>
                      <a:r>
                        <a:rPr lang="fr-FR" sz="2400" dirty="0"/>
                        <a:t>Abandon massif (10% vont jusqu’à l’évaluation)</a:t>
                      </a:r>
                    </a:p>
                    <a:p>
                      <a:r>
                        <a:rPr lang="fr-FR" sz="2400" dirty="0"/>
                        <a:t>Manque d’interactivité (recrutement de tuteurs)</a:t>
                      </a:r>
                    </a:p>
                    <a:p>
                      <a:r>
                        <a:rPr lang="fr-FR" sz="2400" dirty="0"/>
                        <a:t>Normalisation des contenus et standardisation des idées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Innovation basée sur une pratique ancienne d’enseignement à distance</a:t>
                      </a:r>
                    </a:p>
                    <a:p>
                      <a:endParaRPr lang="fr-FR" sz="2400" dirty="0"/>
                    </a:p>
                    <a:p>
                      <a:r>
                        <a:rPr lang="fr-FR" sz="2400" dirty="0"/>
                        <a:t>Evaluation et accréditation compliquées</a:t>
                      </a:r>
                    </a:p>
                    <a:p>
                      <a:endParaRPr lang="fr-FR" sz="2400" dirty="0"/>
                    </a:p>
                    <a:p>
                      <a:r>
                        <a:rPr lang="fr-FR" sz="2400" dirty="0"/>
                        <a:t>« Individuel de masse? »</a:t>
                      </a:r>
                    </a:p>
                    <a:p>
                      <a:endParaRPr lang="fr-FR" sz="2400" dirty="0"/>
                    </a:p>
                    <a:p>
                      <a:r>
                        <a:rPr lang="fr-FR" sz="2400" dirty="0"/>
                        <a:t>Impacts forts sur les enseignants et leur rôle, la </a:t>
                      </a:r>
                      <a:r>
                        <a:rPr lang="fr-FR" sz="2400" dirty="0" err="1"/>
                        <a:t>didactisation</a:t>
                      </a:r>
                      <a:r>
                        <a:rPr lang="fr-FR" sz="2400" dirty="0"/>
                        <a:t> des savoirs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226933"/>
                  </a:ext>
                </a:extLst>
              </a:tr>
            </a:tbl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936-4DE7-4E87-8FA3-C0A38310523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726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999AED-23E9-4F64-B509-DF3E46AA1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177" y="100362"/>
            <a:ext cx="11552662" cy="591014"/>
          </a:xfrm>
        </p:spPr>
        <p:txBody>
          <a:bodyPr>
            <a:normAutofit fontScale="90000"/>
          </a:bodyPr>
          <a:lstStyle/>
          <a:p>
            <a:r>
              <a:rPr lang="fr-FR" dirty="0"/>
              <a:t>Une injonction institutionnelle et une nécessité pédagogique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A5191B-003B-414F-85F3-EDAE58855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95" y="1113692"/>
            <a:ext cx="11474605" cy="5409772"/>
          </a:xfrm>
        </p:spPr>
        <p:txBody>
          <a:bodyPr>
            <a:noAutofit/>
          </a:bodyPr>
          <a:lstStyle/>
          <a:p>
            <a:r>
              <a:rPr lang="fr-FR" sz="2000" dirty="0"/>
              <a:t>On ne peut ignorer les avancées technologiques inscrites dans le tissu social</a:t>
            </a:r>
          </a:p>
          <a:p>
            <a:r>
              <a:rPr lang="fr-FR" sz="2000" dirty="0"/>
              <a:t>Concurrence d’attractivité entre pays (comparaisons internationales entre acquis des élèves et pratiques pédagogiques). Place de la France dans le monde</a:t>
            </a:r>
          </a:p>
          <a:p>
            <a:r>
              <a:rPr lang="fr-FR" sz="2000" dirty="0"/>
              <a:t>Evolution du système éducatif: restructuration de l’école et des savoirs enseignés; modification des pratiques des enseignants en lien avec les nouveaux processus d’apprentissage des jeunes</a:t>
            </a:r>
          </a:p>
          <a:p>
            <a:r>
              <a:rPr lang="fr-FR" sz="2000" dirty="0"/>
              <a:t>Décisions gouvernementales lentes et inappropriées ( formation des enseignants en bout de chaîne)</a:t>
            </a:r>
          </a:p>
          <a:p>
            <a:r>
              <a:rPr lang="fr-FR" sz="2000" dirty="0"/>
              <a:t>Pour ce qui est de la technologie informatique, la politique est prise en étau entre des études de marché très concurrentiel (comme pour les manuels avec à la clé des équipements plus onéreux et de partenariats) et une restructuration profonde de l’organisation scolaire voire des savoirs scolaires et de la formation des enseignants.</a:t>
            </a:r>
          </a:p>
          <a:p>
            <a:endParaRPr lang="fr-FR" sz="2000" dirty="0"/>
          </a:p>
          <a:p>
            <a:r>
              <a:rPr lang="fr-FR" sz="2000" dirty="0"/>
              <a:t>Conclusion: les conséquences d’introduction des TICE dans les modalités d’apprentissage scolaire représentent une innovation complexe et multifactorielle exemplaire.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936-4DE7-4E87-8FA3-C0A38310523A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699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936-4DE7-4E87-8FA3-C0A38310523A}" type="slidenum">
              <a:rPr lang="fr-FR" smtClean="0"/>
              <a:t>2</a:t>
            </a:fld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038614-7869-48F7-903D-719DFE574E4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993775"/>
            <a:ext cx="10131425" cy="479742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fr-FR" sz="4400" dirty="0"/>
              <a:t>Qui ne se préoccupe pas de l’avenir lointain se condamne aux soucis immédiats  </a:t>
            </a:r>
            <a:r>
              <a:rPr lang="fr-FR" sz="2000" dirty="0"/>
              <a:t>Entretiens de Confucius, XV, 12</a:t>
            </a:r>
            <a:endParaRPr lang="fr-FR" sz="4400" dirty="0"/>
          </a:p>
          <a:p>
            <a:pPr marL="0" indent="0">
              <a:buNone/>
            </a:pPr>
            <a:endParaRPr lang="fr-FR" sz="4400" dirty="0"/>
          </a:p>
          <a:p>
            <a:pPr marL="0" indent="0" algn="just">
              <a:buNone/>
            </a:pPr>
            <a:r>
              <a:rPr lang="fr-FR" sz="4400" dirty="0"/>
              <a:t>Le hasard ne favorise que les esprits bien préparés </a:t>
            </a:r>
            <a:r>
              <a:rPr lang="fr-FR" sz="2000" dirty="0"/>
              <a:t>Pasteur</a:t>
            </a:r>
            <a:endParaRPr lang="fr-FR" sz="4400" dirty="0"/>
          </a:p>
          <a:p>
            <a:pPr marL="0" indent="0" algn="r">
              <a:buNone/>
            </a:pPr>
            <a:endParaRPr lang="fr-FR" sz="2000" dirty="0"/>
          </a:p>
          <a:p>
            <a:pPr marL="0" indent="0" algn="r">
              <a:buNone/>
            </a:pPr>
            <a:endParaRPr lang="fr-FR" sz="2000" dirty="0"/>
          </a:p>
          <a:p>
            <a:pPr marL="0" indent="0" algn="just">
              <a:buNone/>
            </a:pPr>
            <a:r>
              <a:rPr lang="fr-FR" sz="4000" dirty="0"/>
              <a:t>L’innovation est une question de rapport au temps et du sentiment de pouvoir d’agir (idée du progrès)</a:t>
            </a:r>
          </a:p>
        </p:txBody>
      </p:sp>
    </p:spTree>
    <p:extLst>
      <p:ext uri="{BB962C8B-B14F-4D97-AF65-F5344CB8AC3E}">
        <p14:creationId xmlns:p14="http://schemas.microsoft.com/office/powerpoint/2010/main" val="3035001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F30126-54A6-43E1-B2D8-91CB7970C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enjeux de l’innovation à l’école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44A3FF-B83A-40D3-A610-50F73F1F4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24000"/>
            <a:ext cx="10131425" cy="4928755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fr-FR" sz="2800" dirty="0"/>
              <a:t>Elle est envisagée comme une possible solution à des difficultés ressenties</a:t>
            </a:r>
          </a:p>
          <a:p>
            <a:pPr algn="just"/>
            <a:r>
              <a:rPr lang="fr-FR" sz="2800" dirty="0"/>
              <a:t>Elle est considérée </a:t>
            </a:r>
            <a:r>
              <a:rPr lang="fr-FR" sz="2800" i="1" dirty="0"/>
              <a:t>a posteriori </a:t>
            </a:r>
            <a:r>
              <a:rPr lang="fr-FR" sz="2800" dirty="0"/>
              <a:t>comme décevante car elle contient beaucoup de désirs et d’aspirations</a:t>
            </a:r>
          </a:p>
          <a:p>
            <a:pPr algn="just"/>
            <a:r>
              <a:rPr lang="fr-FR" sz="2800" dirty="0"/>
              <a:t>Elle est souvent rejetée comme n’ayant pas fait ses preuves ou  insuffisamment</a:t>
            </a:r>
          </a:p>
          <a:p>
            <a:pPr algn="just"/>
            <a:r>
              <a:rPr lang="fr-FR" sz="2800" dirty="0"/>
              <a:t>Elle est particulière, singulière et difficilement généralisable (classes de situations)</a:t>
            </a:r>
          </a:p>
          <a:p>
            <a:pPr algn="just"/>
            <a:r>
              <a:rPr lang="fr-FR" sz="2800" dirty="0"/>
              <a:t>Ses frontières se définissent difficilement: c’est souvent du déjà fait ou connu dans un nouveau contexte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936-4DE7-4E87-8FA3-C0A38310523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532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EBF6BE-138F-4824-BDF2-AA0158244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Bref rappel de ce que nous entendons par innovation à l’école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14BAA5-B516-4FF1-95EE-36961C1C1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4000" dirty="0"/>
          </a:p>
          <a:p>
            <a:r>
              <a:rPr lang="fr-FR" sz="4000" dirty="0"/>
              <a:t>Du nouveau</a:t>
            </a:r>
          </a:p>
          <a:p>
            <a:r>
              <a:rPr lang="fr-FR" sz="4000" dirty="0"/>
              <a:t>Une amélioration</a:t>
            </a:r>
          </a:p>
          <a:p>
            <a:r>
              <a:rPr lang="fr-FR" sz="4000" dirty="0"/>
              <a:t>Des valeurs</a:t>
            </a:r>
          </a:p>
          <a:p>
            <a:r>
              <a:rPr lang="fr-FR" sz="4000" dirty="0"/>
              <a:t>Un processus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936-4DE7-4E87-8FA3-C0A38310523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751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33CEC7-7414-405E-B054-C08418BF7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politiques publiques de soutien à l’innovation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8E7A31-464B-4A8D-96AE-F20E8E59C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59973"/>
            <a:ext cx="10131425" cy="454082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sz="3000" dirty="0"/>
              <a:t>Le mot est utilisé dans les textes officiels du Ministère de l’éducation français en 1960 (il y a plus d’un demi-siècle!)</a:t>
            </a:r>
          </a:p>
          <a:p>
            <a:pPr marL="0" indent="0">
              <a:buNone/>
            </a:pPr>
            <a:endParaRPr lang="fr-FR" sz="3000" dirty="0"/>
          </a:p>
          <a:p>
            <a:pPr marL="0" indent="0" algn="just">
              <a:buNone/>
            </a:pPr>
            <a:r>
              <a:rPr lang="fr-FR" sz="3000" dirty="0"/>
              <a:t>Avant, il s’agissait d’expérimentations, de classes </a:t>
            </a:r>
            <a:r>
              <a:rPr lang="fr-FR" sz="3000"/>
              <a:t>ou d’établissements </a:t>
            </a:r>
            <a:r>
              <a:rPr lang="fr-FR" sz="3000" dirty="0"/>
              <a:t>pilotes dont l’exception confirmait la règle générale de gestion des écoles</a:t>
            </a:r>
          </a:p>
          <a:p>
            <a:pPr marL="0" indent="0">
              <a:buNone/>
            </a:pPr>
            <a:endParaRPr lang="fr-FR" sz="3000" dirty="0"/>
          </a:p>
          <a:p>
            <a:pPr marL="0" indent="0" algn="just">
              <a:buNone/>
            </a:pPr>
            <a:r>
              <a:rPr lang="fr-FR" sz="3000" dirty="0"/>
              <a:t>Depuis 1960, les instances officielles considèrent progressivement l’innovation comme l’affaire de TOUTES les écoles.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936-4DE7-4E87-8FA3-C0A38310523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2797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E94B17-D1DA-4743-ACA7-A8F1B5EFF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76646"/>
            <a:ext cx="10131425" cy="1236518"/>
          </a:xfrm>
        </p:spPr>
        <p:txBody>
          <a:bodyPr>
            <a:normAutofit/>
          </a:bodyPr>
          <a:lstStyle/>
          <a:p>
            <a:r>
              <a:rPr lang="fr-FR" dirty="0"/>
              <a:t>Un pilotage du système éducatif par l’innovation?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6AB478-320A-4871-85E1-A9C863A95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46385"/>
            <a:ext cx="10131425" cy="4834968"/>
          </a:xfrm>
        </p:spPr>
        <p:txBody>
          <a:bodyPr>
            <a:noAutofit/>
          </a:bodyPr>
          <a:lstStyle/>
          <a:p>
            <a:pPr algn="just"/>
            <a:r>
              <a:rPr lang="fr-FR" sz="2400" dirty="0"/>
              <a:t>A partir du moment où les instances officielles ont manifesté un intérêt pour l’innovation dans le système éducatif, elles ont eu des </a:t>
            </a:r>
            <a:r>
              <a:rPr lang="fr-FR" sz="2400" b="1" u="sng" dirty="0"/>
              <a:t>représentations différentes </a:t>
            </a:r>
            <a:r>
              <a:rPr lang="fr-FR" sz="2400" dirty="0"/>
              <a:t>de ces innovations dans un cadre conceptuel différent selon les époques et, surtout, dans la perspective d’utiliser l’innovation comme levier de changement du système éducatif</a:t>
            </a:r>
          </a:p>
          <a:p>
            <a:pPr algn="just"/>
            <a:r>
              <a:rPr lang="fr-FR" sz="2400" dirty="0"/>
              <a:t>L’innovation est alors considérée comme </a:t>
            </a:r>
            <a:r>
              <a:rPr lang="fr-FR" sz="2400" b="1" u="sng" dirty="0"/>
              <a:t>la clé de voûte du changement</a:t>
            </a:r>
            <a:r>
              <a:rPr lang="fr-FR" sz="2400" u="sng" dirty="0"/>
              <a:t> </a:t>
            </a:r>
            <a:r>
              <a:rPr lang="fr-FR" sz="2400" dirty="0"/>
              <a:t>si lent, si complexe et si difficile du système éducatif</a:t>
            </a:r>
          </a:p>
          <a:p>
            <a:pPr algn="just"/>
            <a:r>
              <a:rPr lang="fr-FR" sz="2400" dirty="0"/>
              <a:t>Selon les représentations, la </a:t>
            </a:r>
            <a:r>
              <a:rPr lang="fr-F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stratégie politique </a:t>
            </a:r>
            <a:r>
              <a:rPr lang="fr-FR" sz="2400" b="1" dirty="0"/>
              <a:t>sera différente </a:t>
            </a:r>
            <a:r>
              <a:rPr lang="fr-FR" sz="2400" dirty="0"/>
              <a:t>(aussi bien en termes d’organisation de l’école que de formation des maîtres)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936-4DE7-4E87-8FA3-C0A38310523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713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6C411E-C806-460E-8028-A30331D9D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5 temps des politiques publiques de soutien à l’innovation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D1B709-1118-4FF1-8999-AC34CA209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800" dirty="0"/>
              <a:t>L’innovation comme objet marginal (1960-1980)</a:t>
            </a:r>
          </a:p>
          <a:p>
            <a:r>
              <a:rPr lang="fr-FR" sz="2800" dirty="0"/>
              <a:t>L’innovation comme processus (1981-2000)</a:t>
            </a:r>
          </a:p>
          <a:p>
            <a:r>
              <a:rPr lang="fr-FR" sz="2800" dirty="0"/>
              <a:t>L’innovation comme compétence professionnelle (2001-2010)</a:t>
            </a:r>
          </a:p>
          <a:p>
            <a:r>
              <a:rPr lang="fr-FR" sz="2800" dirty="0"/>
              <a:t>L’innovation comme régulateur social (2011-2017)</a:t>
            </a:r>
          </a:p>
          <a:p>
            <a:r>
              <a:rPr lang="fr-FR" sz="2800" dirty="0"/>
              <a:t>L’innovation adossée à la recherche scientifique? Evidence-</a:t>
            </a:r>
            <a:r>
              <a:rPr lang="fr-FR" sz="2800" dirty="0" err="1"/>
              <a:t>research</a:t>
            </a:r>
            <a:r>
              <a:rPr lang="fr-FR" sz="2800" dirty="0"/>
              <a:t>-</a:t>
            </a:r>
            <a:r>
              <a:rPr lang="fr-FR" sz="2800" dirty="0" err="1"/>
              <a:t>based</a:t>
            </a:r>
            <a:r>
              <a:rPr lang="fr-FR" sz="2800" dirty="0"/>
              <a:t>? (2018…..)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936-4DE7-4E87-8FA3-C0A38310523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154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E564F8-799D-476C-965A-79C7BD271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617220"/>
            <a:ext cx="10125711" cy="485775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Contexte, nature et granularité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936-4DE7-4E87-8FA3-C0A38310523A}" type="slidenum">
              <a:rPr lang="fr-FR" smtClean="0"/>
              <a:t>8</a:t>
            </a:fld>
            <a:endParaRPr lang="fr-FR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F4B46D8B-555A-4106-9493-F736F4CE7E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036523"/>
              </p:ext>
            </p:extLst>
          </p:nvPr>
        </p:nvGraphicFramePr>
        <p:xfrm>
          <a:off x="691515" y="1194437"/>
          <a:ext cx="1081278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2556">
                  <a:extLst>
                    <a:ext uri="{9D8B030D-6E8A-4147-A177-3AD203B41FA5}">
                      <a16:colId xmlns:a16="http://schemas.microsoft.com/office/drawing/2014/main" val="3669592335"/>
                    </a:ext>
                  </a:extLst>
                </a:gridCol>
                <a:gridCol w="2162556">
                  <a:extLst>
                    <a:ext uri="{9D8B030D-6E8A-4147-A177-3AD203B41FA5}">
                      <a16:colId xmlns:a16="http://schemas.microsoft.com/office/drawing/2014/main" val="523142486"/>
                    </a:ext>
                  </a:extLst>
                </a:gridCol>
                <a:gridCol w="2162556">
                  <a:extLst>
                    <a:ext uri="{9D8B030D-6E8A-4147-A177-3AD203B41FA5}">
                      <a16:colId xmlns:a16="http://schemas.microsoft.com/office/drawing/2014/main" val="2616683177"/>
                    </a:ext>
                  </a:extLst>
                </a:gridCol>
                <a:gridCol w="2162556">
                  <a:extLst>
                    <a:ext uri="{9D8B030D-6E8A-4147-A177-3AD203B41FA5}">
                      <a16:colId xmlns:a16="http://schemas.microsoft.com/office/drawing/2014/main" val="3243610651"/>
                    </a:ext>
                  </a:extLst>
                </a:gridCol>
                <a:gridCol w="2162556">
                  <a:extLst>
                    <a:ext uri="{9D8B030D-6E8A-4147-A177-3AD203B41FA5}">
                      <a16:colId xmlns:a16="http://schemas.microsoft.com/office/drawing/2014/main" val="2873201341"/>
                    </a:ext>
                  </a:extLst>
                </a:gridCol>
              </a:tblGrid>
              <a:tr h="133719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Etape 1: L’innovation comme objet</a:t>
                      </a:r>
                    </a:p>
                    <a:p>
                      <a:r>
                        <a:rPr lang="fr-FR" dirty="0"/>
                        <a:t>1960-1980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Etape 2: L’innovation comme processus</a:t>
                      </a:r>
                    </a:p>
                    <a:p>
                      <a:r>
                        <a:rPr lang="fr-FR" dirty="0"/>
                        <a:t>1981-2000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Etape 3:</a:t>
                      </a:r>
                    </a:p>
                    <a:p>
                      <a:r>
                        <a:rPr lang="fr-FR" dirty="0"/>
                        <a:t>L’innovation comme compétence</a:t>
                      </a:r>
                    </a:p>
                    <a:p>
                      <a:r>
                        <a:rPr lang="fr-FR" dirty="0"/>
                        <a:t>2001-2010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Etape 4: L’innovation comme régulateur social</a:t>
                      </a:r>
                    </a:p>
                    <a:p>
                      <a:r>
                        <a:rPr lang="fr-FR" dirty="0"/>
                        <a:t>2011-2017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477549"/>
                  </a:ext>
                </a:extLst>
              </a:tr>
              <a:tr h="1427978">
                <a:tc>
                  <a:txBody>
                    <a:bodyPr/>
                    <a:lstStyle/>
                    <a:p>
                      <a:r>
                        <a:rPr lang="fr-FR" dirty="0"/>
                        <a:t>Contexte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L’Etat a le monopole de l’innovation (il désigne et choisit l’innovation)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L’Etat incite à innover comme évolution nécessaire (Schumpeter)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L’innovation est</a:t>
                      </a:r>
                      <a:r>
                        <a:rPr lang="fr-FR" baseline="0" dirty="0"/>
                        <a:t> un</a:t>
                      </a:r>
                      <a:r>
                        <a:rPr lang="fr-FR" dirty="0"/>
                        <a:t> levier de changement interne (pratiques et formation)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 Incitation forte à innover comme partie intégrante d ’une politique efficace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241956"/>
                  </a:ext>
                </a:extLst>
              </a:tr>
              <a:tr h="1120937">
                <a:tc>
                  <a:txBody>
                    <a:bodyPr/>
                    <a:lstStyle/>
                    <a:p>
                      <a:r>
                        <a:rPr lang="fr-FR" dirty="0"/>
                        <a:t>Nature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Produit qui se diffuse comme des objets technologiques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Processus progressif intégré dans des activités professionnelles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Compétence professionnelle à développer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Outil d’évolution complexe lié à la transformation globale du 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1555"/>
                  </a:ext>
                </a:extLst>
              </a:tr>
              <a:tr h="1160232">
                <a:tc>
                  <a:txBody>
                    <a:bodyPr/>
                    <a:lstStyle/>
                    <a:p>
                      <a:r>
                        <a:rPr lang="fr-FR" dirty="0"/>
                        <a:t>Echelle de considération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Macro (le système centralisateur désigne l’innovation et la valorise)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Méso (établissement et réseaux d’équipes)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Micro (dans la classe ou l’équipe d’enseignants)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Réseau: ouverture du système, partenariats)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879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930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A298CE-EC5C-4E92-AC3B-23DAB510F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22885"/>
            <a:ext cx="10131425" cy="531495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Origine, diffusion et forme du changement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F936-4DE7-4E87-8FA3-C0A38310523A}" type="slidenum">
              <a:rPr lang="fr-FR" smtClean="0"/>
              <a:t>9</a:t>
            </a:fld>
            <a:endParaRPr lang="fr-FR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15BC0C92-3AB3-43ED-A5A4-30FCAA3575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845706"/>
              </p:ext>
            </p:extLst>
          </p:nvPr>
        </p:nvGraphicFramePr>
        <p:xfrm>
          <a:off x="531495" y="845821"/>
          <a:ext cx="10589895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7979">
                  <a:extLst>
                    <a:ext uri="{9D8B030D-6E8A-4147-A177-3AD203B41FA5}">
                      <a16:colId xmlns:a16="http://schemas.microsoft.com/office/drawing/2014/main" val="252022958"/>
                    </a:ext>
                  </a:extLst>
                </a:gridCol>
                <a:gridCol w="2117979">
                  <a:extLst>
                    <a:ext uri="{9D8B030D-6E8A-4147-A177-3AD203B41FA5}">
                      <a16:colId xmlns:a16="http://schemas.microsoft.com/office/drawing/2014/main" val="4010622667"/>
                    </a:ext>
                  </a:extLst>
                </a:gridCol>
                <a:gridCol w="2117979">
                  <a:extLst>
                    <a:ext uri="{9D8B030D-6E8A-4147-A177-3AD203B41FA5}">
                      <a16:colId xmlns:a16="http://schemas.microsoft.com/office/drawing/2014/main" val="1323242702"/>
                    </a:ext>
                  </a:extLst>
                </a:gridCol>
                <a:gridCol w="2117979">
                  <a:extLst>
                    <a:ext uri="{9D8B030D-6E8A-4147-A177-3AD203B41FA5}">
                      <a16:colId xmlns:a16="http://schemas.microsoft.com/office/drawing/2014/main" val="1373987345"/>
                    </a:ext>
                  </a:extLst>
                </a:gridCol>
                <a:gridCol w="2117979">
                  <a:extLst>
                    <a:ext uri="{9D8B030D-6E8A-4147-A177-3AD203B41FA5}">
                      <a16:colId xmlns:a16="http://schemas.microsoft.com/office/drawing/2014/main" val="1466994770"/>
                    </a:ext>
                  </a:extLst>
                </a:gridCol>
              </a:tblGrid>
              <a:tr h="138552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Etape 1: L’innovation comme objet</a:t>
                      </a:r>
                    </a:p>
                    <a:p>
                      <a:r>
                        <a:rPr lang="fr-FR" dirty="0"/>
                        <a:t>1960-1980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Etape 2: L’innovation comme processus</a:t>
                      </a:r>
                    </a:p>
                    <a:p>
                      <a:r>
                        <a:rPr lang="fr-FR" dirty="0"/>
                        <a:t>1981-2000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Etape 3:</a:t>
                      </a:r>
                    </a:p>
                    <a:p>
                      <a:r>
                        <a:rPr lang="fr-FR" dirty="0"/>
                        <a:t>L’innovation comme compétence</a:t>
                      </a:r>
                    </a:p>
                    <a:p>
                      <a:r>
                        <a:rPr lang="fr-FR" dirty="0"/>
                        <a:t>2001-2010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Etape 4: L’innovation comme régulateur social</a:t>
                      </a:r>
                    </a:p>
                    <a:p>
                      <a:r>
                        <a:rPr lang="fr-FR" dirty="0"/>
                        <a:t>2011-2017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31453"/>
                  </a:ext>
                </a:extLst>
              </a:tr>
              <a:tr h="865953">
                <a:tc>
                  <a:txBody>
                    <a:bodyPr/>
                    <a:lstStyle/>
                    <a:p>
                      <a:r>
                        <a:rPr lang="fr-FR" dirty="0"/>
                        <a:t>Origine de l’innovation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Marginale plus ou moins reconnue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Innovation portée par un acteur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Innovation portée par une agentivité de l’innovation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Création de nouvelles pratiques </a:t>
                      </a:r>
                      <a:r>
                        <a:rPr lang="fr-FR" i="1" dirty="0"/>
                        <a:t>in situ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644926"/>
                  </a:ext>
                </a:extLst>
              </a:tr>
              <a:tr h="1125739">
                <a:tc>
                  <a:txBody>
                    <a:bodyPr/>
                    <a:lstStyle/>
                    <a:p>
                      <a:r>
                        <a:rPr lang="fr-FR" dirty="0"/>
                        <a:t>Diffusion de l’innovation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Evaluation propre/externe qui permet une diffusion officielle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Evaluation formative interne (accent sur les conditions de son implantation)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Promotion de la nouveauté et de ses effets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Diffusion par des cadres intermédiaires mandatés (filtrage)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243111"/>
                  </a:ext>
                </a:extLst>
              </a:tr>
              <a:tr h="1646266">
                <a:tc>
                  <a:txBody>
                    <a:bodyPr/>
                    <a:lstStyle/>
                    <a:p>
                      <a:r>
                        <a:rPr lang="fr-FR" dirty="0"/>
                        <a:t>Type de changement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Enchainement d’innovations légitimées par le centre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Sélection et adaptations d’innovations comme « bonnes pratiques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Incrémental par imprégnation et développement professionnel de capacités innovantes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Constructions collectives voire par école et par réseaux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002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3807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234</TotalTime>
  <Words>1367</Words>
  <Application>Microsoft Office PowerPoint</Application>
  <PresentationFormat>Grand écran</PresentationFormat>
  <Paragraphs>187</Paragraphs>
  <Slides>15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Trebuchet MS</vt:lpstr>
      <vt:lpstr>Wingdings</vt:lpstr>
      <vt:lpstr>Wingdings 3</vt:lpstr>
      <vt:lpstr>Facette</vt:lpstr>
      <vt:lpstr> L’innovation à l’école: entre injonction institutionnelle et nécessité pédagogique   </vt:lpstr>
      <vt:lpstr>Présentation PowerPoint</vt:lpstr>
      <vt:lpstr>Les enjeux de l’innovation à l’école</vt:lpstr>
      <vt:lpstr>Bref rappel de ce que nous entendons par innovation à l’école</vt:lpstr>
      <vt:lpstr>Les politiques publiques de soutien à l’innovation</vt:lpstr>
      <vt:lpstr>Un pilotage du système éducatif par l’innovation?</vt:lpstr>
      <vt:lpstr>5 temps des politiques publiques de soutien à l’innovation</vt:lpstr>
      <vt:lpstr>Contexte, nature et granularité</vt:lpstr>
      <vt:lpstr>Origine, diffusion et forme du changement</vt:lpstr>
      <vt:lpstr>Rôle et statut des innovateurs, type d’évaluation et type d’accompagnement</vt:lpstr>
      <vt:lpstr>Quatre attitudes face à l’innovation</vt:lpstr>
      <vt:lpstr>Quid DES TIC dans l’éducation?</vt:lpstr>
      <vt:lpstr>La POLITIQUE DE MISE EN ŒUVRE DES MOOCs: effet de mode ou apparition d’un nouveau modèle?</vt:lpstr>
      <vt:lpstr>Avantages, inconvénients et questions</vt:lpstr>
      <vt:lpstr>Une injonction institutionnelle et une nécessité pédagogique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L’innovation à l’école: entre injonction institutionnelle et nécessité pédagogique</dc:title>
  <dc:creator>Françoise CROS</dc:creator>
  <cp:lastModifiedBy>Françoise CROS</cp:lastModifiedBy>
  <cp:revision>32</cp:revision>
  <cp:lastPrinted>2018-01-17T14:24:57Z</cp:lastPrinted>
  <dcterms:created xsi:type="dcterms:W3CDTF">2018-01-15T15:22:32Z</dcterms:created>
  <dcterms:modified xsi:type="dcterms:W3CDTF">2018-01-22T10:58:35Z</dcterms:modified>
</cp:coreProperties>
</file>