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Layouts/slideLayout4.xml" ContentType="application/vnd.openxmlformats-officedocument.presentationml.slideLayout+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6.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6.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customXml/itemProps3.xml" ContentType="application/vnd.openxmlformats-officedocument.customXmlPropertie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ppt/tags/tag2.xml" ContentType="application/vnd.openxmlformats-officedocument.presentationml.tags+xml"/>
  <Override PartName="/customXml/itemProps4.xml" ContentType="application/vnd.openxmlformats-officedocument.customXml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77"/>
  </p:notesMasterIdLst>
  <p:sldIdLst>
    <p:sldId id="257" r:id="rId6"/>
    <p:sldId id="287" r:id="rId7"/>
    <p:sldId id="337" r:id="rId8"/>
    <p:sldId id="338" r:id="rId9"/>
    <p:sldId id="339" r:id="rId10"/>
    <p:sldId id="265" r:id="rId11"/>
    <p:sldId id="341" r:id="rId12"/>
    <p:sldId id="342" r:id="rId13"/>
    <p:sldId id="310" r:id="rId14"/>
    <p:sldId id="345" r:id="rId15"/>
    <p:sldId id="288" r:id="rId16"/>
    <p:sldId id="292" r:id="rId17"/>
    <p:sldId id="289" r:id="rId18"/>
    <p:sldId id="290" r:id="rId19"/>
    <p:sldId id="316" r:id="rId20"/>
    <p:sldId id="280" r:id="rId21"/>
    <p:sldId id="281" r:id="rId22"/>
    <p:sldId id="346" r:id="rId23"/>
    <p:sldId id="256" r:id="rId24"/>
    <p:sldId id="294" r:id="rId25"/>
    <p:sldId id="258" r:id="rId26"/>
    <p:sldId id="364" r:id="rId27"/>
    <p:sldId id="344" r:id="rId28"/>
    <p:sldId id="296" r:id="rId29"/>
    <p:sldId id="297" r:id="rId30"/>
    <p:sldId id="298" r:id="rId31"/>
    <p:sldId id="299" r:id="rId32"/>
    <p:sldId id="300" r:id="rId33"/>
    <p:sldId id="302" r:id="rId34"/>
    <p:sldId id="347" r:id="rId35"/>
    <p:sldId id="259" r:id="rId36"/>
    <p:sldId id="269" r:id="rId37"/>
    <p:sldId id="270" r:id="rId38"/>
    <p:sldId id="261" r:id="rId39"/>
    <p:sldId id="348" r:id="rId40"/>
    <p:sldId id="349" r:id="rId41"/>
    <p:sldId id="264" r:id="rId42"/>
    <p:sldId id="350" r:id="rId43"/>
    <p:sldId id="266" r:id="rId44"/>
    <p:sldId id="267" r:id="rId45"/>
    <p:sldId id="268" r:id="rId46"/>
    <p:sldId id="271" r:id="rId47"/>
    <p:sldId id="272" r:id="rId48"/>
    <p:sldId id="273" r:id="rId49"/>
    <p:sldId id="274" r:id="rId50"/>
    <p:sldId id="275" r:id="rId51"/>
    <p:sldId id="276" r:id="rId52"/>
    <p:sldId id="277" r:id="rId53"/>
    <p:sldId id="278" r:id="rId54"/>
    <p:sldId id="326" r:id="rId55"/>
    <p:sldId id="325" r:id="rId56"/>
    <p:sldId id="327" r:id="rId57"/>
    <p:sldId id="328" r:id="rId58"/>
    <p:sldId id="340" r:id="rId59"/>
    <p:sldId id="351" r:id="rId60"/>
    <p:sldId id="352" r:id="rId61"/>
    <p:sldId id="353" r:id="rId62"/>
    <p:sldId id="354" r:id="rId63"/>
    <p:sldId id="355" r:id="rId64"/>
    <p:sldId id="356" r:id="rId65"/>
    <p:sldId id="357" r:id="rId66"/>
    <p:sldId id="358" r:id="rId67"/>
    <p:sldId id="359" r:id="rId68"/>
    <p:sldId id="360" r:id="rId69"/>
    <p:sldId id="361" r:id="rId70"/>
    <p:sldId id="362" r:id="rId71"/>
    <p:sldId id="363" r:id="rId72"/>
    <p:sldId id="262" r:id="rId73"/>
    <p:sldId id="330" r:id="rId74"/>
    <p:sldId id="263" r:id="rId75"/>
    <p:sldId id="329" r:id="rId76"/>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FF"/>
    <a:srgbClr val="66FFFF"/>
    <a:srgbClr val="33CCCC"/>
    <a:srgbClr val="55BC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5220" autoAdjust="0"/>
  </p:normalViewPr>
  <p:slideViewPr>
    <p:cSldViewPr snapToGrid="0" snapToObjects="1">
      <p:cViewPr varScale="1">
        <p:scale>
          <a:sx n="108" d="100"/>
          <a:sy n="108" d="100"/>
        </p:scale>
        <p:origin x="71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626AA9A7-15E3-4DD3-984A-DDE93AA3DC0D}" type="datetimeFigureOut">
              <a:rPr lang="fr-FR" smtClean="0"/>
              <a:t>29/01/2021</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5418A38B-4FB4-4DEC-8CF3-162110F69795}" type="slidenum">
              <a:rPr lang="fr-FR" smtClean="0"/>
              <a:t>‹N°›</a:t>
            </a:fld>
            <a:endParaRPr lang="fr-FR"/>
          </a:p>
        </p:txBody>
      </p:sp>
    </p:spTree>
    <p:extLst>
      <p:ext uri="{BB962C8B-B14F-4D97-AF65-F5344CB8AC3E}">
        <p14:creationId xmlns:p14="http://schemas.microsoft.com/office/powerpoint/2010/main" val="112177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fr.wikipedia.org/wiki/Computing_machinery_and_intelligence" TargetMode="External"/><Relationship Id="rId3" Type="http://schemas.openxmlformats.org/officeDocument/2006/relationships/hyperlink" Target="https://fr.wikipedia.org/wiki/Exp%C3%A9rience_de_pens%C3%A9e" TargetMode="External"/><Relationship Id="rId7" Type="http://schemas.openxmlformats.org/officeDocument/2006/relationships/hyperlink" Target="https://fr.wikipedia.org/wiki/Histoire_des_ordinateur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fr.wikipedia.org/wiki/Programmation_informatique" TargetMode="External"/><Relationship Id="rId5" Type="http://schemas.openxmlformats.org/officeDocument/2006/relationships/hyperlink" Target="https://fr.wikipedia.org/wiki/Programme_informatique" TargetMode="External"/><Relationship Id="rId10" Type="http://schemas.openxmlformats.org/officeDocument/2006/relationships/hyperlink" Target="https://www.csail.mit.edu/" TargetMode="External"/><Relationship Id="rId4" Type="http://schemas.openxmlformats.org/officeDocument/2006/relationships/hyperlink" Target="https://fr.wikipedia.org/wiki/Machine_de_Turing" TargetMode="External"/><Relationship Id="rId9" Type="http://schemas.openxmlformats.org/officeDocument/2006/relationships/hyperlink" Target="https://fr.wikipedia.org/wiki/Intelligence_artificiell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r.wikipedia.org/wiki/Intelligence_artificielle" TargetMode="External"/><Relationship Id="rId7" Type="http://schemas.openxmlformats.org/officeDocument/2006/relationships/hyperlink" Target="https://fr.wikipedia.org/wiki/Alan_Turing#cite_note-32"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fr.wikipedia.org/wiki/Test_de_Turing" TargetMode="External"/><Relationship Id="rId5" Type="http://schemas.openxmlformats.org/officeDocument/2006/relationships/hyperlink" Target="https://fr.wikipedia.org/wiki/Homo_sapiens" TargetMode="External"/><Relationship Id="rId4" Type="http://schemas.openxmlformats.org/officeDocument/2006/relationships/hyperlink" Target="https://fr.wikipedia.org/wiki/Conversati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r.wikipedia.org/wiki/Libratu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orbes.fr/finance/gains-au-poker-le-casse-tete-de-limpot-a-la-sourc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Présentation des deux formateurs (2’)</a:t>
            </a:r>
          </a:p>
          <a:p>
            <a:endParaRPr lang="fr-FR"/>
          </a:p>
        </p:txBody>
      </p:sp>
      <p:sp>
        <p:nvSpPr>
          <p:cNvPr id="4" name="Espace réservé du numéro de diapositive 3"/>
          <p:cNvSpPr>
            <a:spLocks noGrp="1"/>
          </p:cNvSpPr>
          <p:nvPr>
            <p:ph type="sldNum" sz="quarter" idx="5"/>
          </p:nvPr>
        </p:nvSpPr>
        <p:spPr/>
        <p:txBody>
          <a:bodyPr/>
          <a:lstStyle/>
          <a:p>
            <a:fld id="{5418A38B-4FB4-4DEC-8CF3-162110F69795}" type="slidenum">
              <a:rPr lang="fr-FR" smtClean="0"/>
              <a:t>1</a:t>
            </a:fld>
            <a:endParaRPr lang="fr-FR"/>
          </a:p>
        </p:txBody>
      </p:sp>
    </p:spTree>
    <p:extLst>
      <p:ext uri="{BB962C8B-B14F-4D97-AF65-F5344CB8AC3E}">
        <p14:creationId xmlns:p14="http://schemas.microsoft.com/office/powerpoint/2010/main" val="3069874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Langage</a:t>
            </a:r>
            <a:r>
              <a:rPr lang="fr-FR" baseline="0" dirty="0"/>
              <a:t> des ordinateurs ne comprend que 2 symboles : le 0 et le 1 (langage binaire). Tout est représenté avec des 0 et des 1.</a:t>
            </a:r>
          </a:p>
          <a:p>
            <a:r>
              <a:rPr lang="fr-FR" baseline="0" dirty="0"/>
              <a:t>Donc langages de programmation pour nous faciliter la tâche.</a:t>
            </a:r>
          </a:p>
          <a:p>
            <a:r>
              <a:rPr lang="fr-FR" baseline="0" dirty="0"/>
              <a:t>Contre-amiral. Mark One : calculateur géant de la marine américaine. Il fallait tout faire à la main. Passage d’un langage de haut niveau (proche du langage humain) à un langage de bas niveau : compilateur</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5418A38B-4FB4-4DEC-8CF3-162110F69795}" type="slidenum">
              <a:rPr lang="fr-FR" smtClean="0"/>
              <a:t>11</a:t>
            </a:fld>
            <a:endParaRPr lang="fr-FR"/>
          </a:p>
        </p:txBody>
      </p:sp>
    </p:spTree>
    <p:extLst>
      <p:ext uri="{BB962C8B-B14F-4D97-AF65-F5344CB8AC3E}">
        <p14:creationId xmlns:p14="http://schemas.microsoft.com/office/powerpoint/2010/main" val="3604291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Choisir la méthode la plus efficace, pour résoudre un problème, peut avoir un impact immense. Cela peut aller jusqu’à changer le cours d’une guerre… C’est ce que nous allons découvrir tout de suite, avec la célèbre machine Enigma qui permettait aux nazis de chiffrer leurs messages pendant la seconde guerre mondiale. Et surtout, en allant à la rencontre de celui qui a permis de casser cette méthode : </a:t>
            </a:r>
            <a:r>
              <a:rPr lang="fr-FR" b="1" dirty="0"/>
              <a:t>Alan Turing</a:t>
            </a:r>
            <a:r>
              <a:rPr lang="fr-FR" dirty="0"/>
              <a:t>.</a:t>
            </a:r>
          </a:p>
          <a:p>
            <a:r>
              <a:rPr lang="fr-FR" dirty="0"/>
              <a:t>Les polonais</a:t>
            </a:r>
            <a:r>
              <a:rPr lang="fr-FR" baseline="0" dirty="0"/>
              <a:t> déchiffraient les messages « à la main » mais </a:t>
            </a:r>
            <a:r>
              <a:rPr lang="fr-FR" dirty="0"/>
              <a:t>arrivait à déchiffrer</a:t>
            </a:r>
            <a:r>
              <a:rPr lang="fr-FR" baseline="0" dirty="0"/>
              <a:t> les messages (scientifiques polonais), mais c’était trop long : messages obsolètes. Turing va permettre d’améliorer l’efficacité.</a:t>
            </a:r>
          </a:p>
          <a:p>
            <a:r>
              <a:rPr lang="fr-FR" baseline="0" dirty="0"/>
              <a:t>Calculs = </a:t>
            </a:r>
            <a:r>
              <a:rPr lang="fr-FR" baseline="0" dirty="0" err="1"/>
              <a:t>calculus</a:t>
            </a:r>
            <a:r>
              <a:rPr lang="fr-FR" baseline="0" dirty="0"/>
              <a:t>, petit caillou</a:t>
            </a:r>
          </a:p>
          <a:p>
            <a:r>
              <a:rPr lang="fr-FR" baseline="0" dirty="0"/>
              <a:t>Machine de Turing : pas vrai machine, mais concept. Aller à droite, à gauche, lire, écrire. Machine à programme enregistré, machine capable de lire sur son ruban le programme qu’elle doit exécuter.</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5418A38B-4FB4-4DEC-8CF3-162110F69795}" type="slidenum">
              <a:rPr lang="fr-FR" smtClean="0"/>
              <a:t>12</a:t>
            </a:fld>
            <a:endParaRPr lang="fr-FR"/>
          </a:p>
        </p:txBody>
      </p:sp>
    </p:spTree>
    <p:extLst>
      <p:ext uri="{BB962C8B-B14F-4D97-AF65-F5344CB8AC3E}">
        <p14:creationId xmlns:p14="http://schemas.microsoft.com/office/powerpoint/2010/main" val="507307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L’an 800 dans l’empire perse.</a:t>
            </a:r>
            <a:r>
              <a:rPr lang="fr-FR" baseline="0" dirty="0"/>
              <a:t> Savant qui vit à une époque où les savoirs sont encouragés. Recherche de la connaissance est un des objectifs de la vie. Arabe, langue universelle dans cette région du monde. Al </a:t>
            </a:r>
            <a:r>
              <a:rPr lang="fr-FR" baseline="0" dirty="0" err="1"/>
              <a:t>Khwârismî</a:t>
            </a:r>
            <a:r>
              <a:rPr lang="fr-FR" baseline="0" dirty="0"/>
              <a:t> travaille dans une maison de la sagesse. Endroit conçu pour que les savants se retrouvent pour traduire, comprendre et transmettre les connaissances qui leur viennent d’autres civilisations. Il font un énorme travail de rassemblement, de traduction et de compréhension. Ce sont des passeurs de connaissances.</a:t>
            </a:r>
          </a:p>
          <a:p>
            <a:r>
              <a:rPr lang="fr-FR" baseline="0" dirty="0"/>
              <a:t>Le calife vient le voir : « J’ai besoin que tu rédiges un livre qui va aider nos concitoyens. Les aider dans des tâches de la vie de tous les jours comme partager des terres, gérer des stocks après une récolte ou partager un héritage. »</a:t>
            </a:r>
          </a:p>
          <a:p>
            <a:r>
              <a:rPr lang="fr-FR" baseline="0" dirty="0"/>
              <a:t>Il écrit ce livre, s’appuie sur ce qu’il connait, rajoute ses propres méthodes et s’appuie sur des cas concrets</a:t>
            </a:r>
            <a:endParaRPr lang="fr-FR" dirty="0"/>
          </a:p>
        </p:txBody>
      </p:sp>
      <p:sp>
        <p:nvSpPr>
          <p:cNvPr id="4" name="Espace réservé du numéro de diapositive 3"/>
          <p:cNvSpPr>
            <a:spLocks noGrp="1"/>
          </p:cNvSpPr>
          <p:nvPr>
            <p:ph type="sldNum" sz="quarter" idx="5"/>
          </p:nvPr>
        </p:nvSpPr>
        <p:spPr/>
        <p:txBody>
          <a:bodyPr/>
          <a:lstStyle/>
          <a:p>
            <a:fld id="{5418A38B-4FB4-4DEC-8CF3-162110F69795}" type="slidenum">
              <a:rPr lang="fr-FR" smtClean="0"/>
              <a:t>13</a:t>
            </a:fld>
            <a:endParaRPr lang="fr-FR"/>
          </a:p>
        </p:txBody>
      </p:sp>
    </p:spTree>
    <p:extLst>
      <p:ext uri="{BB962C8B-B14F-4D97-AF65-F5344CB8AC3E}">
        <p14:creationId xmlns:p14="http://schemas.microsoft.com/office/powerpoint/2010/main" val="3807315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Elle reprend la machine</a:t>
            </a:r>
            <a:r>
              <a:rPr lang="fr-FR" baseline="0" dirty="0"/>
              <a:t> de Charles Babbage. Mathématicien britannique (1791) : calculs pour prévoir la position des étoiles. Complexe… Donc fabriquer une machine qui va enchainer tous ses calculs sans erreurs. Machine à différence (qui déroulera les algorithmes nécessaires au calcul). Mais 2 difficultés : pièces très précises (rouages d’horlogerie). 2</a:t>
            </a:r>
            <a:r>
              <a:rPr lang="fr-FR" baseline="30000" dirty="0"/>
              <a:t>ème</a:t>
            </a:r>
            <a:r>
              <a:rPr lang="fr-FR" baseline="0" dirty="0"/>
              <a:t> difficulté : pourquoi faire une machine qui ne calculerait qu’un seul algorithme ? Machine analytique capable de faire toutes les opérations.</a:t>
            </a:r>
          </a:p>
          <a:p>
            <a:r>
              <a:rPr lang="fr-FR" baseline="0" dirty="0"/>
              <a:t>Ada Lovelace : 1</a:t>
            </a:r>
            <a:r>
              <a:rPr lang="fr-FR" baseline="30000" dirty="0"/>
              <a:t>ère</a:t>
            </a:r>
            <a:r>
              <a:rPr lang="fr-FR" baseline="0" dirty="0"/>
              <a:t> programmeuse informatique au monde.</a:t>
            </a:r>
          </a:p>
          <a:p>
            <a:r>
              <a:rPr lang="fr-FR" dirty="0"/>
              <a:t>Si quelqu’un a bien réalisé la portée d’une machine comme celle de Babbage, c’est bien Ada Lovelace. Cette mathématicienne a vu dans la machine analytique tout le potentiel d’un ordinateur. Non seulement son coté universel, capable d’exécuter tout ce qu’on sera capable de lui décrire, mais aussi l’impact qu’une telle machine pourrait avoir sur la société. Ada Lovelace s’est tellement passionnée pour cette machine et son potentiel, qu’elle sera la première à lui écrire un programme. </a:t>
            </a:r>
          </a:p>
          <a:p>
            <a:r>
              <a:rPr lang="fr-FR" dirty="0"/>
              <a:t>Scientifique britannique. Articles publiées sous ses</a:t>
            </a:r>
            <a:r>
              <a:rPr lang="fr-FR" baseline="0" dirty="0"/>
              <a:t> initiales…</a:t>
            </a:r>
            <a:endParaRPr lang="fr-FR" dirty="0"/>
          </a:p>
        </p:txBody>
      </p:sp>
      <p:sp>
        <p:nvSpPr>
          <p:cNvPr id="4" name="Espace réservé du numéro de diapositive 3"/>
          <p:cNvSpPr>
            <a:spLocks noGrp="1"/>
          </p:cNvSpPr>
          <p:nvPr>
            <p:ph type="sldNum" sz="quarter" idx="5"/>
          </p:nvPr>
        </p:nvSpPr>
        <p:spPr/>
        <p:txBody>
          <a:bodyPr/>
          <a:lstStyle/>
          <a:p>
            <a:fld id="{5418A38B-4FB4-4DEC-8CF3-162110F69795}" type="slidenum">
              <a:rPr lang="fr-FR" smtClean="0"/>
              <a:t>14</a:t>
            </a:fld>
            <a:endParaRPr lang="fr-FR"/>
          </a:p>
        </p:txBody>
      </p:sp>
    </p:spTree>
    <p:extLst>
      <p:ext uri="{BB962C8B-B14F-4D97-AF65-F5344CB8AC3E}">
        <p14:creationId xmlns:p14="http://schemas.microsoft.com/office/powerpoint/2010/main" val="2299542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418A38B-4FB4-4DEC-8CF3-162110F69795}" type="slidenum">
              <a:rPr lang="fr-FR" smtClean="0"/>
              <a:t>15</a:t>
            </a:fld>
            <a:endParaRPr lang="fr-FR"/>
          </a:p>
        </p:txBody>
      </p:sp>
    </p:spTree>
    <p:extLst>
      <p:ext uri="{BB962C8B-B14F-4D97-AF65-F5344CB8AC3E}">
        <p14:creationId xmlns:p14="http://schemas.microsoft.com/office/powerpoint/2010/main" val="3770863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Avant : 4 concepts</a:t>
            </a:r>
            <a:r>
              <a:rPr lang="fr-FR" baseline="0" dirty="0"/>
              <a:t> isolés. Sciences du numérique les réunit</a:t>
            </a:r>
            <a:endParaRPr lang="fr-FR" dirty="0"/>
          </a:p>
        </p:txBody>
      </p:sp>
      <p:sp>
        <p:nvSpPr>
          <p:cNvPr id="4" name="Espace réservé du numéro de diapositive 3"/>
          <p:cNvSpPr>
            <a:spLocks noGrp="1"/>
          </p:cNvSpPr>
          <p:nvPr>
            <p:ph type="sldNum" sz="quarter" idx="10"/>
          </p:nvPr>
        </p:nvSpPr>
        <p:spPr/>
        <p:txBody>
          <a:bodyPr/>
          <a:lstStyle/>
          <a:p>
            <a:fld id="{0AF1FBC4-DE72-4E07-A31E-547953F52B79}" type="slidenum">
              <a:rPr lang="fr-FR" smtClean="0"/>
              <a:t>16</a:t>
            </a:fld>
            <a:endParaRPr lang="fr-FR"/>
          </a:p>
        </p:txBody>
      </p:sp>
    </p:spTree>
    <p:extLst>
      <p:ext uri="{BB962C8B-B14F-4D97-AF65-F5344CB8AC3E}">
        <p14:creationId xmlns:p14="http://schemas.microsoft.com/office/powerpoint/2010/main" val="2832180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AF1FBC4-DE72-4E07-A31E-547953F52B79}" type="slidenum">
              <a:rPr lang="fr-FR" smtClean="0"/>
              <a:t>17</a:t>
            </a:fld>
            <a:endParaRPr lang="fr-FR"/>
          </a:p>
        </p:txBody>
      </p:sp>
    </p:spTree>
    <p:extLst>
      <p:ext uri="{BB962C8B-B14F-4D97-AF65-F5344CB8AC3E}">
        <p14:creationId xmlns:p14="http://schemas.microsoft.com/office/powerpoint/2010/main" val="1180092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31233DA-39A8-4872-87BC-A3B2679A02DC}" type="slidenum">
              <a:rPr lang="fr-FR" smtClean="0"/>
              <a:t>19</a:t>
            </a:fld>
            <a:endParaRPr lang="fr-FR"/>
          </a:p>
        </p:txBody>
      </p:sp>
    </p:spTree>
    <p:extLst>
      <p:ext uri="{BB962C8B-B14F-4D97-AF65-F5344CB8AC3E}">
        <p14:creationId xmlns:p14="http://schemas.microsoft.com/office/powerpoint/2010/main" val="811696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a:prstGeom prst="rect">
            <a:avLst/>
          </a:prstGeom>
        </p:spPr>
      </p:sp>
      <p:sp>
        <p:nvSpPr>
          <p:cNvPr id="3" name="Espace réservé des commentair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031233DA-39A8-4872-87BC-A3B2679A02DC}" type="slidenum">
              <a:rPr lang="fr-FR" smtClean="0"/>
              <a:t>20</a:t>
            </a:fld>
            <a:endParaRPr lang="fr-FR"/>
          </a:p>
        </p:txBody>
      </p:sp>
    </p:spTree>
    <p:extLst>
      <p:ext uri="{BB962C8B-B14F-4D97-AF65-F5344CB8AC3E}">
        <p14:creationId xmlns:p14="http://schemas.microsoft.com/office/powerpoint/2010/main" val="263232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joue !</a:t>
            </a:r>
          </a:p>
        </p:txBody>
      </p:sp>
      <p:sp>
        <p:nvSpPr>
          <p:cNvPr id="4" name="Espace réservé du numéro de diapositive 3"/>
          <p:cNvSpPr>
            <a:spLocks noGrp="1"/>
          </p:cNvSpPr>
          <p:nvPr>
            <p:ph type="sldNum" sz="quarter" idx="5"/>
          </p:nvPr>
        </p:nvSpPr>
        <p:spPr/>
        <p:txBody>
          <a:bodyPr/>
          <a:lstStyle/>
          <a:p>
            <a:fld id="{5418A38B-4FB4-4DEC-8CF3-162110F69795}" type="slidenum">
              <a:rPr lang="fr-FR" smtClean="0"/>
              <a:t>21</a:t>
            </a:fld>
            <a:endParaRPr lang="fr-FR"/>
          </a:p>
        </p:txBody>
      </p:sp>
    </p:spTree>
    <p:extLst>
      <p:ext uri="{BB962C8B-B14F-4D97-AF65-F5344CB8AC3E}">
        <p14:creationId xmlns:p14="http://schemas.microsoft.com/office/powerpoint/2010/main" val="4264942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Présentation du déroulé de la formation + préparer les 16 objets (bouchons, allumettes, jetons…) (5’)</a:t>
            </a:r>
          </a:p>
        </p:txBody>
      </p:sp>
      <p:sp>
        <p:nvSpPr>
          <p:cNvPr id="4" name="Espace réservé du numéro de diapositive 3"/>
          <p:cNvSpPr>
            <a:spLocks noGrp="1"/>
          </p:cNvSpPr>
          <p:nvPr>
            <p:ph type="sldNum" sz="quarter" idx="5"/>
          </p:nvPr>
        </p:nvSpPr>
        <p:spPr/>
        <p:txBody>
          <a:bodyPr/>
          <a:lstStyle/>
          <a:p>
            <a:fld id="{5418A38B-4FB4-4DEC-8CF3-162110F69795}" type="slidenum">
              <a:rPr lang="fr-FR" smtClean="0"/>
              <a:t>2</a:t>
            </a:fld>
            <a:endParaRPr lang="fr-FR"/>
          </a:p>
        </p:txBody>
      </p:sp>
    </p:spTree>
    <p:extLst>
      <p:ext uri="{BB962C8B-B14F-4D97-AF65-F5344CB8AC3E}">
        <p14:creationId xmlns:p14="http://schemas.microsoft.com/office/powerpoint/2010/main" val="913292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joue !</a:t>
            </a:r>
          </a:p>
        </p:txBody>
      </p:sp>
      <p:sp>
        <p:nvSpPr>
          <p:cNvPr id="4" name="Espace réservé du numéro de diapositive 3"/>
          <p:cNvSpPr>
            <a:spLocks noGrp="1"/>
          </p:cNvSpPr>
          <p:nvPr>
            <p:ph type="sldNum" sz="quarter" idx="5"/>
          </p:nvPr>
        </p:nvSpPr>
        <p:spPr/>
        <p:txBody>
          <a:bodyPr/>
          <a:lstStyle/>
          <a:p>
            <a:fld id="{5418A38B-4FB4-4DEC-8CF3-162110F69795}" type="slidenum">
              <a:rPr lang="fr-FR" smtClean="0"/>
              <a:t>22</a:t>
            </a:fld>
            <a:endParaRPr lang="fr-FR"/>
          </a:p>
        </p:txBody>
      </p:sp>
    </p:spTree>
    <p:extLst>
      <p:ext uri="{BB962C8B-B14F-4D97-AF65-F5344CB8AC3E}">
        <p14:creationId xmlns:p14="http://schemas.microsoft.com/office/powerpoint/2010/main" val="2336172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18A38B-4FB4-4DEC-8CF3-162110F69795}" type="slidenum">
              <a:rPr lang="fr-FR" smtClean="0"/>
              <a:t>71</a:t>
            </a:fld>
            <a:endParaRPr lang="fr-FR"/>
          </a:p>
        </p:txBody>
      </p:sp>
    </p:spTree>
    <p:extLst>
      <p:ext uri="{BB962C8B-B14F-4D97-AF65-F5344CB8AC3E}">
        <p14:creationId xmlns:p14="http://schemas.microsoft.com/office/powerpoint/2010/main" val="4064073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L’intelligence artificielle, les intelligences artificielles sont un domaine informatique si vaste qu’il est ifficile de le définir, notamment par la définition même de l’intelligence qui fait débat.</a:t>
            </a:r>
          </a:p>
          <a:p>
            <a:endParaRPr lang="fr-FR"/>
          </a:p>
          <a:p>
            <a:r>
              <a:rPr lang="fr-FR"/>
              <a:t>Les fonctions cognitives : percevoir, parler, se déplacer, mémoriser, raisonner, planifier, faire preuve d’abstraction, de créativité…</a:t>
            </a:r>
          </a:p>
          <a:p>
            <a:endParaRPr lang="fr-FR"/>
          </a:p>
          <a:p>
            <a:r>
              <a:rPr lang="fr-FR"/>
              <a:t>Reproduire les fonctions cognitives (transmission de connaissance et expérimentation)</a:t>
            </a:r>
          </a:p>
        </p:txBody>
      </p:sp>
      <p:sp>
        <p:nvSpPr>
          <p:cNvPr id="4" name="Espace réservé du numéro de diapositive 3"/>
          <p:cNvSpPr>
            <a:spLocks noGrp="1"/>
          </p:cNvSpPr>
          <p:nvPr>
            <p:ph type="sldNum" sz="quarter" idx="5"/>
          </p:nvPr>
        </p:nvSpPr>
        <p:spPr/>
        <p:txBody>
          <a:bodyPr/>
          <a:lstStyle/>
          <a:p>
            <a:fld id="{5418A38B-4FB4-4DEC-8CF3-162110F69795}" type="slidenum">
              <a:rPr lang="fr-FR" smtClean="0"/>
              <a:t>3</a:t>
            </a:fld>
            <a:endParaRPr lang="fr-FR"/>
          </a:p>
        </p:txBody>
      </p:sp>
    </p:spTree>
    <p:extLst>
      <p:ext uri="{BB962C8B-B14F-4D97-AF65-F5344CB8AC3E}">
        <p14:creationId xmlns:p14="http://schemas.microsoft.com/office/powerpoint/2010/main" val="255707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Alan TURING présente en 1936 une </a:t>
            </a:r>
            <a:r>
              <a:rPr lang="fr-FR">
                <a:hlinkClick r:id="rId3" tooltip="Expérience de pensée"/>
              </a:rPr>
              <a:t>expérience de pensée</a:t>
            </a:r>
            <a:r>
              <a:rPr lang="fr-FR"/>
              <a:t> que l'on nommera ensuite </a:t>
            </a:r>
            <a:r>
              <a:rPr lang="fr-FR">
                <a:hlinkClick r:id="rId4" tooltip="Machine de Turing"/>
              </a:rPr>
              <a:t>machine de Turing</a:t>
            </a:r>
            <a:r>
              <a:rPr lang="fr-FR"/>
              <a:t> et des concepts de </a:t>
            </a:r>
            <a:r>
              <a:rPr lang="fr-FR">
                <a:hlinkClick r:id="rId5" tooltip="Programme informatique"/>
              </a:rPr>
              <a:t>programme</a:t>
            </a:r>
            <a:r>
              <a:rPr lang="fr-FR"/>
              <a:t> et de </a:t>
            </a:r>
            <a:r>
              <a:rPr lang="fr-FR">
                <a:hlinkClick r:id="rId6" tooltip="Programmation informatique"/>
              </a:rPr>
              <a:t>programmation</a:t>
            </a:r>
            <a:r>
              <a:rPr lang="fr-FR"/>
              <a:t>, qui prendront tout leur sens avec la </a:t>
            </a:r>
            <a:r>
              <a:rPr lang="fr-FR">
                <a:hlinkClick r:id="rId7" tooltip="Histoire des ordinateurs"/>
              </a:rPr>
              <a:t>diffusion des ordinateurs</a:t>
            </a:r>
            <a:r>
              <a:rPr lang="fr-FR"/>
              <a:t>.</a:t>
            </a:r>
          </a:p>
          <a:p>
            <a:r>
              <a:rPr lang="fr-FR"/>
              <a:t>Dans l'article « </a:t>
            </a:r>
            <a:r>
              <a:rPr lang="fr-FR">
                <a:hlinkClick r:id="rId8" tooltip="Computing machinery and intelligence"/>
              </a:rPr>
              <a:t>Computing Machinery and Intelligence</a:t>
            </a:r>
            <a:r>
              <a:rPr lang="fr-FR"/>
              <a:t> » (</a:t>
            </a:r>
            <a:r>
              <a:rPr lang="fr-FR" i="1"/>
              <a:t>Mind</a:t>
            </a:r>
            <a:r>
              <a:rPr lang="fr-FR"/>
              <a:t>, octobre 1950), Turing explore le problème de l'</a:t>
            </a:r>
            <a:r>
              <a:rPr lang="fr-FR">
                <a:hlinkClick r:id="rId9" tooltip="Intelligence artificielle"/>
              </a:rPr>
              <a:t>intelligence artificielle</a:t>
            </a:r>
            <a:r>
              <a:rPr lang="fr-FR"/>
              <a:t>.</a:t>
            </a:r>
          </a:p>
          <a:p>
            <a:r>
              <a:rPr lang="fr-FR" sz="1200" kern="1200">
                <a:solidFill>
                  <a:schemeClr val="tx1"/>
                </a:solidFill>
                <a:effectLst/>
                <a:latin typeface="+mn-lt"/>
                <a:ea typeface="+mn-ea"/>
                <a:cs typeface="+mn-cs"/>
              </a:rPr>
              <a:t>Alan Turing se posait une question : </a:t>
            </a:r>
            <a:r>
              <a:rPr lang="fr-FR" sz="1200" b="1" kern="1200">
                <a:solidFill>
                  <a:schemeClr val="tx1"/>
                </a:solidFill>
                <a:effectLst/>
                <a:latin typeface="+mn-lt"/>
                <a:ea typeface="+mn-ea"/>
                <a:cs typeface="+mn-cs"/>
              </a:rPr>
              <a:t>” </a:t>
            </a:r>
            <a:r>
              <a:rPr lang="fr-FR" sz="1200" i="1" kern="1200">
                <a:solidFill>
                  <a:schemeClr val="tx1"/>
                </a:solidFill>
                <a:effectLst/>
                <a:latin typeface="+mn-lt"/>
                <a:ea typeface="+mn-ea"/>
                <a:cs typeface="+mn-cs"/>
              </a:rPr>
              <a:t>les machines peuvent-elles penser ?</a:t>
            </a:r>
            <a:r>
              <a:rPr lang="fr-FR" sz="1200" b="1" kern="1200">
                <a:solidFill>
                  <a:schemeClr val="tx1"/>
                </a:solidFill>
                <a:effectLst/>
                <a:latin typeface="+mn-lt"/>
                <a:ea typeface="+mn-ea"/>
                <a:cs typeface="+mn-cs"/>
              </a:rPr>
              <a:t> “</a:t>
            </a:r>
            <a:r>
              <a:rPr lang="fr-FR" sz="1200" kern="1200">
                <a:solidFill>
                  <a:schemeClr val="tx1"/>
                </a:solidFill>
                <a:effectLst/>
                <a:latin typeface="+mn-lt"/>
                <a:ea typeface="+mn-ea"/>
                <a:cs typeface="+mn-cs"/>
              </a:rPr>
              <a:t>. Cette simple interrogation allait bouleverser le monde.</a:t>
            </a:r>
            <a:r>
              <a:rPr lang="fr-FR"/>
              <a:t> </a:t>
            </a:r>
          </a:p>
          <a:p>
            <a:endParaRPr lang="fr-FR"/>
          </a:p>
          <a:p>
            <a:r>
              <a:rPr lang="fr-FR"/>
              <a:t>Il faut savoir que c'est John McCarthy, dans les années 1950, un professeur américain du MIT, qui a posé ce mot et qui a créé la terminologie d'intelligence artificielle </a:t>
            </a:r>
          </a:p>
          <a:p>
            <a:r>
              <a:rPr lang="fr-FR"/>
              <a:t>Marvin Minsky, ils ont mis en place en 1956 le premier séminaire sur le thème de l'intelligence artificielle et ont essayé, avec des enseignants en informatique, de poser les bases, les prémices de cette science. (Cf. Conférence de Darthmouth).</a:t>
            </a:r>
          </a:p>
          <a:p>
            <a:r>
              <a:rPr lang="fr-FR"/>
              <a:t>Avec son collègue </a:t>
            </a:r>
            <a:r>
              <a:rPr lang="fr-FR" sz="1200" b="0" i="0" u="none" strike="noStrike" kern="1200" baseline="0">
                <a:solidFill>
                  <a:schemeClr val="tx1"/>
                </a:solidFill>
                <a:latin typeface="+mn-lt"/>
                <a:ea typeface="+mn-ea"/>
                <a:cs typeface="+mn-cs"/>
              </a:rPr>
              <a:t>Marvin Lee Minsky définit l’intelligence artificielle comme « la construction de programmes informatiques qui s’adonnent à des tâches qui sont, pour l’instant, accomplies de façon plus satisfaisante par des êtres humains car elles demandent des processus mentaux de haut niveau tels que : l’apprentissage perceptuel, l’organisation de la mémoire et le raisonnement critique ».</a:t>
            </a:r>
            <a:endParaRPr lang="fr-FR"/>
          </a:p>
          <a:p>
            <a:r>
              <a:rPr lang="fr-FR"/>
              <a:t>En 1959, Marvin Minsky et John McCarthy fondèrent le M.I.T. Artificial Intelligence Project qui deviendra plus tard le </a:t>
            </a:r>
            <a:r>
              <a:rPr lang="fr-FR">
                <a:hlinkClick r:id="rId10"/>
              </a:rPr>
              <a:t>MIT Computer Science and Artificial Intelligence Laboratory</a:t>
            </a:r>
            <a:r>
              <a:rPr lang="fr-FR"/>
              <a:t>.</a:t>
            </a:r>
          </a:p>
        </p:txBody>
      </p:sp>
      <p:sp>
        <p:nvSpPr>
          <p:cNvPr id="4" name="Espace réservé du numéro de diapositive 3"/>
          <p:cNvSpPr>
            <a:spLocks noGrp="1"/>
          </p:cNvSpPr>
          <p:nvPr>
            <p:ph type="sldNum" sz="quarter" idx="5"/>
          </p:nvPr>
        </p:nvSpPr>
        <p:spPr/>
        <p:txBody>
          <a:bodyPr/>
          <a:lstStyle/>
          <a:p>
            <a:fld id="{5418A38B-4FB4-4DEC-8CF3-162110F69795}" type="slidenum">
              <a:rPr lang="fr-FR" smtClean="0"/>
              <a:t>4</a:t>
            </a:fld>
            <a:endParaRPr lang="fr-FR"/>
          </a:p>
        </p:txBody>
      </p:sp>
    </p:spTree>
    <p:extLst>
      <p:ext uri="{BB962C8B-B14F-4D97-AF65-F5344CB8AC3E}">
        <p14:creationId xmlns:p14="http://schemas.microsoft.com/office/powerpoint/2010/main" val="4069736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3A901C40-D95C-4BEC-BB57-B5855CA75B17}"/>
              </a:ext>
            </a:extLst>
          </p:cNvPr>
          <p:cNvSpPr>
            <a:spLocks noGrp="1"/>
          </p:cNvSpPr>
          <p:nvPr>
            <p:ph type="body" idx="1"/>
          </p:nvPr>
        </p:nvSpPr>
        <p:spPr/>
        <p:txBody>
          <a:bodyPr/>
          <a:lstStyle/>
          <a:p>
            <a:r>
              <a:rPr lang="fr-FR"/>
              <a:t>Le </a:t>
            </a:r>
            <a:r>
              <a:rPr lang="fr-FR" b="1"/>
              <a:t>test de Turing</a:t>
            </a:r>
            <a:r>
              <a:rPr lang="fr-FR"/>
              <a:t> est une proposition de test d’</a:t>
            </a:r>
            <a:r>
              <a:rPr lang="fr-FR">
                <a:hlinkClick r:id="rId3" tooltip="Intelligence artificielle"/>
              </a:rPr>
              <a:t>intelligence artificielle</a:t>
            </a:r>
            <a:r>
              <a:rPr lang="fr-FR"/>
              <a:t> fondée sur la faculté d'une machine à imiter la </a:t>
            </a:r>
            <a:r>
              <a:rPr lang="fr-FR">
                <a:hlinkClick r:id="rId4" tooltip="Conversation"/>
              </a:rPr>
              <a:t>conversation</a:t>
            </a:r>
            <a:r>
              <a:rPr lang="fr-FR"/>
              <a:t> </a:t>
            </a:r>
            <a:r>
              <a:rPr lang="fr-FR">
                <a:hlinkClick r:id="rId5" tooltip="Homo sapiens"/>
              </a:rPr>
              <a:t>humaine</a:t>
            </a:r>
            <a:r>
              <a:rPr lang="fr-FR"/>
              <a:t>. (imitation Game)</a:t>
            </a: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Le test propose une expérience maintenant connue sous le nom de </a:t>
            </a:r>
            <a:r>
              <a:rPr lang="fr-FR">
                <a:hlinkClick r:id="rId6" tooltip="Test de Turing"/>
              </a:rPr>
              <a:t>test de Turing</a:t>
            </a:r>
            <a:r>
              <a:rPr lang="fr-FR"/>
              <a:t>, où il tente de définir une épreuve permettant de qualifier une machine de « consciente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Lors du test de Turing, un interrogateur humain interagit avec deux interlocuteurs (l’un étant humain, l’autre un ordinateur) en échangeant des messages écrits, par le biais d’un tchat. Si l’interrogateur ne peut déterminer lequel est humain et lequel est une machine, alors, le système est considéré comme de 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Turing fait le « pari que d'ici cinquante ans, il n'y aura plus moyen de distinguer les réponses données par un homme ou un ordinateur, et ce sur n'importe quel sujet</a:t>
            </a:r>
            <a:r>
              <a:rPr lang="fr-FR" baseline="30000">
                <a:hlinkClick r:id="rId7"/>
              </a:rPr>
              <a:t>28</a:t>
            </a:r>
            <a:r>
              <a:rPr lang="fr-FR"/>
              <a:t> »</a:t>
            </a:r>
          </a:p>
          <a:p>
            <a:endParaRPr lang="fr-FR"/>
          </a:p>
          <a:p>
            <a:r>
              <a:rPr lang="fr-FR"/>
              <a:t>Est-il possible qu’un être humain échange des messages écrits, sur n’importe quel sujet, avec un système informatique, sans qu’il ne se rende compte qu’il dialogue avec une machine ? </a:t>
            </a:r>
          </a:p>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a:solidFill>
                  <a:schemeClr val="tx1"/>
                </a:solidFill>
                <a:effectLst/>
                <a:latin typeface="+mn-lt"/>
                <a:ea typeface="+mn-ea"/>
                <a:cs typeface="+mn-cs"/>
              </a:rPr>
              <a:t>Autonomie :</a:t>
            </a:r>
            <a:r>
              <a:rPr lang="fr-FR" sz="1200" kern="1200">
                <a:solidFill>
                  <a:schemeClr val="tx1"/>
                </a:solidFill>
                <a:effectLst/>
                <a:latin typeface="+mn-lt"/>
                <a:ea typeface="+mn-ea"/>
                <a:cs typeface="+mn-cs"/>
              </a:rPr>
              <a:t> La capacité d'effectuer des tâches dans des environnements complexes sans les conseils constants d'un humain.</a:t>
            </a:r>
          </a:p>
          <a:p>
            <a:r>
              <a:rPr lang="fr-FR" sz="1200" kern="1200">
                <a:solidFill>
                  <a:schemeClr val="tx1"/>
                </a:solidFill>
                <a:effectLst/>
                <a:latin typeface="+mn-lt"/>
                <a:ea typeface="+mn-ea"/>
                <a:cs typeface="+mn-cs"/>
              </a:rPr>
              <a:t> </a:t>
            </a:r>
          </a:p>
          <a:p>
            <a:r>
              <a:rPr lang="fr-FR" sz="1200" b="1" kern="1200">
                <a:solidFill>
                  <a:schemeClr val="tx1"/>
                </a:solidFill>
                <a:effectLst/>
                <a:latin typeface="+mn-lt"/>
                <a:ea typeface="+mn-ea"/>
                <a:cs typeface="+mn-cs"/>
              </a:rPr>
              <a:t>Adaptabilité :</a:t>
            </a:r>
            <a:r>
              <a:rPr lang="fr-FR" sz="1200" kern="1200">
                <a:solidFill>
                  <a:schemeClr val="tx1"/>
                </a:solidFill>
                <a:effectLst/>
                <a:latin typeface="+mn-lt"/>
                <a:ea typeface="+mn-ea"/>
                <a:cs typeface="+mn-cs"/>
              </a:rPr>
              <a:t> La capacité d'améliorer les performances en tirant les leçons de l'expérience.</a:t>
            </a:r>
          </a:p>
          <a:p>
            <a:endParaRPr lang="fr-FR"/>
          </a:p>
          <a:p>
            <a:r>
              <a:rPr lang="fr-FR"/>
              <a:t>Une intelligence artificielle va avoir un rôle </a:t>
            </a:r>
            <a:r>
              <a:rPr lang="fr-FR" b="1"/>
              <a:t>autonome</a:t>
            </a:r>
            <a:r>
              <a:rPr lang="fr-FR"/>
              <a:t>, et est capable d'interagir, quelle que soit la situation, de </a:t>
            </a:r>
            <a:r>
              <a:rPr lang="fr-FR" b="1"/>
              <a:t>s’adapter</a:t>
            </a:r>
            <a:r>
              <a:rPr lang="fr-FR"/>
              <a:t> en fonction de la donnée d'entrée, même si elle n'était pas prévue. </a:t>
            </a:r>
          </a:p>
          <a:p>
            <a:r>
              <a:rPr lang="fr-FR"/>
              <a:t>C'est pour ça que l'intelligence artificielle est très liée à l'apprentissage machine, aux réseaux neuronaux, à tous ces systèmes de développement qui permettent à des machines, quelle que soit la donnée d'entrée, d'avoir une donnée de sortie.</a:t>
            </a:r>
          </a:p>
        </p:txBody>
      </p:sp>
      <p:sp>
        <p:nvSpPr>
          <p:cNvPr id="4" name="Espace réservé du numéro de diapositive 3"/>
          <p:cNvSpPr>
            <a:spLocks noGrp="1"/>
          </p:cNvSpPr>
          <p:nvPr>
            <p:ph type="sldNum" sz="quarter" idx="5"/>
          </p:nvPr>
        </p:nvSpPr>
        <p:spPr/>
        <p:txBody>
          <a:bodyPr/>
          <a:lstStyle/>
          <a:p>
            <a:fld id="{5418A38B-4FB4-4DEC-8CF3-162110F69795}" type="slidenum">
              <a:rPr lang="fr-FR" smtClean="0"/>
              <a:t>6</a:t>
            </a:fld>
            <a:endParaRPr lang="fr-FR"/>
          </a:p>
        </p:txBody>
      </p:sp>
    </p:spTree>
    <p:extLst>
      <p:ext uri="{BB962C8B-B14F-4D97-AF65-F5344CB8AC3E}">
        <p14:creationId xmlns:p14="http://schemas.microsoft.com/office/powerpoint/2010/main" val="3065182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L’IA faible est souvent focalisée sur l’exécution d’une tâche unique, qu’elle est capable d’effectuer à la perfection.</a:t>
            </a:r>
          </a:p>
          <a:p>
            <a:endParaRPr lang="fr-FR"/>
          </a:p>
          <a:p>
            <a:r>
              <a:rPr lang="fr-FR" sz="1200" kern="1200">
                <a:solidFill>
                  <a:schemeClr val="tx1"/>
                </a:solidFill>
                <a:effectLst/>
                <a:latin typeface="+mn-lt"/>
                <a:ea typeface="+mn-ea"/>
                <a:cs typeface="+mn-cs"/>
              </a:rPr>
              <a:t>En 1997, l’histoire de l’IA est marquée par un événement majeur. L’IA Deep Blue d’IBM triomphe du champion du monde d’échecs Gary Kasparov. Pour la première fois, l’Homme est vaincu par la machine.</a:t>
            </a:r>
          </a:p>
          <a:p>
            <a:endParaRPr lang="fr-FR" sz="1200" kern="1200">
              <a:solidFill>
                <a:schemeClr val="tx1"/>
              </a:solidFill>
              <a:effectLst/>
              <a:latin typeface="+mn-lt"/>
              <a:ea typeface="+mn-ea"/>
              <a:cs typeface="+mn-cs"/>
            </a:endParaRPr>
          </a:p>
          <a:p>
            <a:r>
              <a:rPr lang="fr-FR"/>
              <a:t>Nouvelle victoire de l’IA sur l’Homme en 2016, avec</a:t>
            </a:r>
            <a:r>
              <a:rPr lang="fr-FR" sz="1200" b="1" kern="1200">
                <a:solidFill>
                  <a:schemeClr val="tx1"/>
                </a:solidFill>
                <a:effectLst/>
                <a:latin typeface="+mn-lt"/>
                <a:ea typeface="+mn-ea"/>
                <a:cs typeface="+mn-cs"/>
              </a:rPr>
              <a:t> la victoire du système AlphaGo</a:t>
            </a:r>
            <a:r>
              <a:rPr lang="fr-FR" sz="1200" kern="1200">
                <a:solidFill>
                  <a:schemeClr val="tx1"/>
                </a:solidFill>
                <a:effectLst/>
                <a:latin typeface="+mn-lt"/>
                <a:ea typeface="+mn-ea"/>
                <a:cs typeface="+mn-cs"/>
              </a:rPr>
              <a:t> </a:t>
            </a:r>
            <a:r>
              <a:rPr lang="fr-FR"/>
              <a:t>de Google DeepMind sur Lee Sedol, le champion de jeu de Go puis en 2017 le champion du monde </a:t>
            </a:r>
            <a:r>
              <a:rPr lang="fr-FR" sz="1200" b="1" i="0" kern="1200">
                <a:solidFill>
                  <a:schemeClr val="tx1"/>
                </a:solidFill>
                <a:effectLst/>
                <a:latin typeface="+mn-lt"/>
                <a:ea typeface="+mn-ea"/>
                <a:cs typeface="+mn-cs"/>
              </a:rPr>
              <a:t>Ke Jie.</a:t>
            </a:r>
            <a:r>
              <a:rPr lang="fr-FR"/>
              <a:t> </a:t>
            </a:r>
          </a:p>
          <a:p>
            <a:endParaRPr lang="fr-FR"/>
          </a:p>
          <a:p>
            <a:r>
              <a:rPr lang="fr-FR"/>
              <a:t>Les systèmes d’intelligence artificielle tels que DeepStack (Université d’Alberta à Edmonton au Canada) et </a:t>
            </a:r>
            <a:r>
              <a:rPr lang="fr-FR">
                <a:hlinkClick r:id="rId3"/>
              </a:rPr>
              <a:t>Libratus</a:t>
            </a:r>
            <a:r>
              <a:rPr lang="fr-FR"/>
              <a:t> (élaborée en 2017 par Noam Brown et Tuomas Sandholm de l’Université Carnegie Mellon) ont ouvert la voie à </a:t>
            </a:r>
            <a:r>
              <a:rPr lang="fr-FR" b="1"/>
              <a:t>Pluribus</a:t>
            </a:r>
            <a:r>
              <a:rPr lang="fr-FR"/>
              <a:t> (Carnagie et Facebook), l’IA qui a battu cinq autres joueurs lors d’un Texas Hold’em à six, la version la plus populaire du poker. </a:t>
            </a:r>
            <a:r>
              <a:rPr lang="fr-FR" b="1"/>
              <a:t>Gagner une partie de </a:t>
            </a:r>
            <a:r>
              <a:rPr lang="fr-FR" b="1">
                <a:hlinkClick r:id="rId4"/>
              </a:rPr>
              <a:t>poker</a:t>
            </a:r>
            <a:r>
              <a:rPr lang="fr-FR" b="1"/>
              <a:t> s’était avéré beaucoup plus complexe, car ce jeu requiert de la stratégie, de l’intuition, et un raisonnement basé sur des informations cachées</a:t>
            </a:r>
            <a:endParaRPr lang="fr-FR"/>
          </a:p>
          <a:p>
            <a:endParaRPr lang="fr-FR"/>
          </a:p>
          <a:p>
            <a:r>
              <a:rPr lang="fr-FR"/>
              <a:t>L’intelligence artificielle conquiert le domaine du jeu vidéo, avec notamment DeepMind AlphaStar sur Starcraft ( IA de Google).</a:t>
            </a:r>
          </a:p>
        </p:txBody>
      </p:sp>
      <p:sp>
        <p:nvSpPr>
          <p:cNvPr id="4" name="Espace réservé du numéro de diapositive 3"/>
          <p:cNvSpPr>
            <a:spLocks noGrp="1"/>
          </p:cNvSpPr>
          <p:nvPr>
            <p:ph type="sldNum" sz="quarter" idx="5"/>
          </p:nvPr>
        </p:nvSpPr>
        <p:spPr/>
        <p:txBody>
          <a:bodyPr/>
          <a:lstStyle/>
          <a:p>
            <a:fld id="{5418A38B-4FB4-4DEC-8CF3-162110F69795}" type="slidenum">
              <a:rPr lang="fr-FR" smtClean="0"/>
              <a:t>7</a:t>
            </a:fld>
            <a:endParaRPr lang="fr-FR"/>
          </a:p>
        </p:txBody>
      </p:sp>
    </p:spTree>
    <p:extLst>
      <p:ext uri="{BB962C8B-B14F-4D97-AF65-F5344CB8AC3E}">
        <p14:creationId xmlns:p14="http://schemas.microsoft.com/office/powerpoint/2010/main" val="3097544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IA non atteinte basée sur une intelligence biologique :</a:t>
            </a:r>
          </a:p>
          <a:p>
            <a:pPr marL="171450" indent="-171450">
              <a:buFont typeface="Arial" panose="020B0604020202020204" pitchFamily="34" charset="0"/>
              <a:buChar char="•"/>
            </a:pPr>
            <a:r>
              <a:rPr lang="fr-FR"/>
              <a:t>Répondre rapidement à une situation complexe</a:t>
            </a:r>
          </a:p>
          <a:p>
            <a:pPr marL="171450" indent="-171450">
              <a:buFont typeface="Arial" panose="020B0604020202020204" pitchFamily="34" charset="0"/>
              <a:buChar char="•"/>
            </a:pPr>
            <a:r>
              <a:rPr lang="fr-FR"/>
              <a:t>Trouver une réponse satisfaisante</a:t>
            </a:r>
          </a:p>
          <a:p>
            <a:pPr marL="171450" indent="-171450">
              <a:buFont typeface="Arial" panose="020B0604020202020204" pitchFamily="34" charset="0"/>
              <a:buChar char="•"/>
            </a:pPr>
            <a:r>
              <a:rPr lang="fr-FR"/>
              <a:t>Trouver ce qui est important dans une information</a:t>
            </a:r>
          </a:p>
          <a:p>
            <a:pPr marL="171450" indent="-171450">
              <a:buFont typeface="Arial" panose="020B0604020202020204" pitchFamily="34" charset="0"/>
              <a:buChar char="•"/>
            </a:pPr>
            <a:r>
              <a:rPr lang="fr-FR"/>
              <a:t>Savoir s’adapter</a:t>
            </a:r>
          </a:p>
          <a:p>
            <a:pPr marL="171450" indent="-171450">
              <a:buFont typeface="Arial" panose="020B0604020202020204" pitchFamily="34" charset="0"/>
              <a:buChar char="•"/>
            </a:pPr>
            <a:r>
              <a:rPr lang="fr-FR"/>
              <a:t>Faire preuve d’émotion, de motivation et de créativité</a:t>
            </a:r>
          </a:p>
          <a:p>
            <a:pPr marL="171450" indent="-171450">
              <a:buFont typeface="Arial" panose="020B0604020202020204" pitchFamily="34" charset="0"/>
              <a:buChar char="•"/>
            </a:pPr>
            <a:r>
              <a:rPr lang="fr-FR"/>
              <a:t>Faire preuve d’une auto-conscience, la machine est consciente d’elle-même</a:t>
            </a:r>
          </a:p>
        </p:txBody>
      </p:sp>
      <p:sp>
        <p:nvSpPr>
          <p:cNvPr id="4" name="Espace réservé du numéro de diapositive 3"/>
          <p:cNvSpPr>
            <a:spLocks noGrp="1"/>
          </p:cNvSpPr>
          <p:nvPr>
            <p:ph type="sldNum" sz="quarter" idx="5"/>
          </p:nvPr>
        </p:nvSpPr>
        <p:spPr/>
        <p:txBody>
          <a:bodyPr/>
          <a:lstStyle/>
          <a:p>
            <a:fld id="{5418A38B-4FB4-4DEC-8CF3-162110F69795}" type="slidenum">
              <a:rPr lang="fr-FR" smtClean="0"/>
              <a:t>8</a:t>
            </a:fld>
            <a:endParaRPr lang="fr-FR"/>
          </a:p>
        </p:txBody>
      </p:sp>
    </p:spTree>
    <p:extLst>
      <p:ext uri="{BB962C8B-B14F-4D97-AF65-F5344CB8AC3E}">
        <p14:creationId xmlns:p14="http://schemas.microsoft.com/office/powerpoint/2010/main" val="27130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IA Symbolique : l’humain amène ses connaissances et écrit l’algorithme</a:t>
            </a:r>
          </a:p>
          <a:p>
            <a:endParaRPr lang="fr-FR"/>
          </a:p>
          <a:p>
            <a:r>
              <a:rPr lang="fr-FR"/>
              <a:t>3 principales formes de Machine Learning :</a:t>
            </a:r>
          </a:p>
          <a:p>
            <a:r>
              <a:rPr lang="fr-FR"/>
              <a:t>Algorithme supervisé : </a:t>
            </a:r>
          </a:p>
          <a:p>
            <a:r>
              <a:rPr lang="fr-FR"/>
              <a:t>Algorithme non supervisé : le système doit découvrir par lui-même la structure plus ou moins cachée des données qu’on lui fournit</a:t>
            </a:r>
          </a:p>
          <a:p>
            <a:r>
              <a:rPr lang="fr-FR"/>
              <a:t>Algorithme par renforcement : l’algorithme apprend un comportement d’une observation ou d’une expérience qui lui permet d’avoir une sorte de récompense, un sucre virtuel Vincent COURBOULAY). Son action sur l’environnement produit une valeur de retour qui guide son apprentissage.</a:t>
            </a:r>
          </a:p>
          <a:p>
            <a:endParaRPr lang="fr-FR"/>
          </a:p>
          <a:p>
            <a:r>
              <a:rPr lang="fr-FR"/>
              <a:t>Le Deep Learning : cela consiste en un empilement de couches constitués par de nombreuses fonctions mathématiques reliées les unes aux autres. Ces fonctions sont appelées « neurones »</a:t>
            </a:r>
          </a:p>
          <a:p>
            <a:r>
              <a:rPr lang="fr-FR"/>
              <a:t>On put se représenter ce système comme une toile d’araginée en forme de pyramide et il faut imaginer les neurones comme les endroits où les fils se croisent. Nous obtenons un réseau de neurones.</a:t>
            </a:r>
          </a:p>
          <a:p>
            <a:endParaRPr lang="fr-FR" dirty="0"/>
          </a:p>
        </p:txBody>
      </p:sp>
      <p:sp>
        <p:nvSpPr>
          <p:cNvPr id="4" name="Espace réservé du numéro de diapositive 3"/>
          <p:cNvSpPr>
            <a:spLocks noGrp="1"/>
          </p:cNvSpPr>
          <p:nvPr>
            <p:ph type="sldNum" sz="quarter" idx="5"/>
          </p:nvPr>
        </p:nvSpPr>
        <p:spPr/>
        <p:txBody>
          <a:bodyPr/>
          <a:lstStyle/>
          <a:p>
            <a:fld id="{5418A38B-4FB4-4DEC-8CF3-162110F69795}" type="slidenum">
              <a:rPr lang="fr-FR" smtClean="0"/>
              <a:t>9</a:t>
            </a:fld>
            <a:endParaRPr lang="fr-FR"/>
          </a:p>
        </p:txBody>
      </p:sp>
    </p:spTree>
    <p:extLst>
      <p:ext uri="{BB962C8B-B14F-4D97-AF65-F5344CB8AC3E}">
        <p14:creationId xmlns:p14="http://schemas.microsoft.com/office/powerpoint/2010/main" val="3642324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87D918-642D-A040-99A5-AD91E92E6E7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FBA0B0E-AC4B-D347-AA99-C61195691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84B5FA7-9EDF-6045-A469-8811FD9627C6}"/>
              </a:ext>
            </a:extLst>
          </p:cNvPr>
          <p:cNvSpPr>
            <a:spLocks noGrp="1"/>
          </p:cNvSpPr>
          <p:nvPr>
            <p:ph type="dt" sz="half" idx="10"/>
          </p:nvPr>
        </p:nvSpPr>
        <p:spPr/>
        <p:txBody>
          <a:bodyPr/>
          <a:lstStyle/>
          <a:p>
            <a:fld id="{C641AB01-4746-3745-90F1-E3AC08155E79}" type="datetimeFigureOut">
              <a:rPr lang="fr-FR" smtClean="0"/>
              <a:t>29/01/2021</a:t>
            </a:fld>
            <a:endParaRPr lang="fr-FR"/>
          </a:p>
        </p:txBody>
      </p:sp>
      <p:sp>
        <p:nvSpPr>
          <p:cNvPr id="5" name="Espace réservé du pied de page 4">
            <a:extLst>
              <a:ext uri="{FF2B5EF4-FFF2-40B4-BE49-F238E27FC236}">
                <a16:creationId xmlns:a16="http://schemas.microsoft.com/office/drawing/2014/main" id="{92C149E8-4A2F-AD4E-AAC4-9D3AA78E01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CDF371-A4F7-8F40-AD0C-8EAE0430E5C6}"/>
              </a:ext>
            </a:extLst>
          </p:cNvPr>
          <p:cNvSpPr>
            <a:spLocks noGrp="1"/>
          </p:cNvSpPr>
          <p:nvPr>
            <p:ph type="sldNum" sz="quarter" idx="12"/>
          </p:nvPr>
        </p:nvSpPr>
        <p:spPr/>
        <p:txBody>
          <a:bodyPr/>
          <a:lstStyle/>
          <a:p>
            <a:fld id="{8DB914D5-54E1-1344-AD1E-DB9A90600484}" type="slidenum">
              <a:rPr lang="fr-FR" smtClean="0"/>
              <a:t>‹N°›</a:t>
            </a:fld>
            <a:endParaRPr lang="fr-FR"/>
          </a:p>
        </p:txBody>
      </p:sp>
    </p:spTree>
    <p:extLst>
      <p:ext uri="{BB962C8B-B14F-4D97-AF65-F5344CB8AC3E}">
        <p14:creationId xmlns:p14="http://schemas.microsoft.com/office/powerpoint/2010/main" val="1409755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01C69D-7CC0-414D-A288-3DECE35EECC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5C471AF-4158-B542-9916-4FC8712F69F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AC47514-7E24-D840-A3CE-751B04C9009C}"/>
              </a:ext>
            </a:extLst>
          </p:cNvPr>
          <p:cNvSpPr>
            <a:spLocks noGrp="1"/>
          </p:cNvSpPr>
          <p:nvPr>
            <p:ph type="dt" sz="half" idx="10"/>
          </p:nvPr>
        </p:nvSpPr>
        <p:spPr/>
        <p:txBody>
          <a:bodyPr/>
          <a:lstStyle/>
          <a:p>
            <a:fld id="{C641AB01-4746-3745-90F1-E3AC08155E79}" type="datetimeFigureOut">
              <a:rPr lang="fr-FR" smtClean="0"/>
              <a:t>29/01/2021</a:t>
            </a:fld>
            <a:endParaRPr lang="fr-FR"/>
          </a:p>
        </p:txBody>
      </p:sp>
      <p:sp>
        <p:nvSpPr>
          <p:cNvPr id="5" name="Espace réservé du pied de page 4">
            <a:extLst>
              <a:ext uri="{FF2B5EF4-FFF2-40B4-BE49-F238E27FC236}">
                <a16:creationId xmlns:a16="http://schemas.microsoft.com/office/drawing/2014/main" id="{DD06691A-C2DD-5341-97D1-446FE02CD3D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D59C14-D637-7E43-A9C8-65CAFDE80554}"/>
              </a:ext>
            </a:extLst>
          </p:cNvPr>
          <p:cNvSpPr>
            <a:spLocks noGrp="1"/>
          </p:cNvSpPr>
          <p:nvPr>
            <p:ph type="sldNum" sz="quarter" idx="12"/>
          </p:nvPr>
        </p:nvSpPr>
        <p:spPr/>
        <p:txBody>
          <a:bodyPr/>
          <a:lstStyle/>
          <a:p>
            <a:fld id="{8DB914D5-54E1-1344-AD1E-DB9A90600484}" type="slidenum">
              <a:rPr lang="fr-FR" smtClean="0"/>
              <a:t>‹N°›</a:t>
            </a:fld>
            <a:endParaRPr lang="fr-FR"/>
          </a:p>
        </p:txBody>
      </p:sp>
    </p:spTree>
    <p:extLst>
      <p:ext uri="{BB962C8B-B14F-4D97-AF65-F5344CB8AC3E}">
        <p14:creationId xmlns:p14="http://schemas.microsoft.com/office/powerpoint/2010/main" val="138294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E22E857-4838-6F43-8D84-43E09E2DCAC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18C61F8-AED3-184E-91E5-413CEFDEEC9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36E3AE1-779B-764E-A907-83DA49E72927}"/>
              </a:ext>
            </a:extLst>
          </p:cNvPr>
          <p:cNvSpPr>
            <a:spLocks noGrp="1"/>
          </p:cNvSpPr>
          <p:nvPr>
            <p:ph type="dt" sz="half" idx="10"/>
          </p:nvPr>
        </p:nvSpPr>
        <p:spPr/>
        <p:txBody>
          <a:bodyPr/>
          <a:lstStyle/>
          <a:p>
            <a:fld id="{C641AB01-4746-3745-90F1-E3AC08155E79}" type="datetimeFigureOut">
              <a:rPr lang="fr-FR" smtClean="0"/>
              <a:t>29/01/2021</a:t>
            </a:fld>
            <a:endParaRPr lang="fr-FR"/>
          </a:p>
        </p:txBody>
      </p:sp>
      <p:sp>
        <p:nvSpPr>
          <p:cNvPr id="5" name="Espace réservé du pied de page 4">
            <a:extLst>
              <a:ext uri="{FF2B5EF4-FFF2-40B4-BE49-F238E27FC236}">
                <a16:creationId xmlns:a16="http://schemas.microsoft.com/office/drawing/2014/main" id="{E5527D70-18CA-6441-8174-E49CE444C8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777540-1338-2548-8BDA-1AEFF2C81977}"/>
              </a:ext>
            </a:extLst>
          </p:cNvPr>
          <p:cNvSpPr>
            <a:spLocks noGrp="1"/>
          </p:cNvSpPr>
          <p:nvPr>
            <p:ph type="sldNum" sz="quarter" idx="12"/>
          </p:nvPr>
        </p:nvSpPr>
        <p:spPr/>
        <p:txBody>
          <a:bodyPr/>
          <a:lstStyle/>
          <a:p>
            <a:fld id="{8DB914D5-54E1-1344-AD1E-DB9A90600484}" type="slidenum">
              <a:rPr lang="fr-FR" smtClean="0"/>
              <a:t>‹N°›</a:t>
            </a:fld>
            <a:endParaRPr lang="fr-FR"/>
          </a:p>
        </p:txBody>
      </p:sp>
    </p:spTree>
    <p:extLst>
      <p:ext uri="{BB962C8B-B14F-4D97-AF65-F5344CB8AC3E}">
        <p14:creationId xmlns:p14="http://schemas.microsoft.com/office/powerpoint/2010/main" val="1582811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C56008-7056-2449-8118-6AE260C36FF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CA7A18D-57FE-984D-B3F6-4716DFE418C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471C0E7-A8CA-6B44-B07B-977F0B474F9B}"/>
              </a:ext>
            </a:extLst>
          </p:cNvPr>
          <p:cNvSpPr>
            <a:spLocks noGrp="1"/>
          </p:cNvSpPr>
          <p:nvPr>
            <p:ph type="dt" sz="half" idx="10"/>
          </p:nvPr>
        </p:nvSpPr>
        <p:spPr/>
        <p:txBody>
          <a:bodyPr/>
          <a:lstStyle/>
          <a:p>
            <a:fld id="{C641AB01-4746-3745-90F1-E3AC08155E79}" type="datetimeFigureOut">
              <a:rPr lang="fr-FR" smtClean="0"/>
              <a:t>29/01/2021</a:t>
            </a:fld>
            <a:endParaRPr lang="fr-FR"/>
          </a:p>
        </p:txBody>
      </p:sp>
      <p:sp>
        <p:nvSpPr>
          <p:cNvPr id="5" name="Espace réservé du pied de page 4">
            <a:extLst>
              <a:ext uri="{FF2B5EF4-FFF2-40B4-BE49-F238E27FC236}">
                <a16:creationId xmlns:a16="http://schemas.microsoft.com/office/drawing/2014/main" id="{E5EEC170-252E-0941-831B-5B53EE565F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1DB151-965F-FC4F-8A65-4F7F94EB8568}"/>
              </a:ext>
            </a:extLst>
          </p:cNvPr>
          <p:cNvSpPr>
            <a:spLocks noGrp="1"/>
          </p:cNvSpPr>
          <p:nvPr>
            <p:ph type="sldNum" sz="quarter" idx="12"/>
          </p:nvPr>
        </p:nvSpPr>
        <p:spPr/>
        <p:txBody>
          <a:bodyPr/>
          <a:lstStyle/>
          <a:p>
            <a:fld id="{8DB914D5-54E1-1344-AD1E-DB9A90600484}" type="slidenum">
              <a:rPr lang="fr-FR" smtClean="0"/>
              <a:t>‹N°›</a:t>
            </a:fld>
            <a:endParaRPr lang="fr-FR"/>
          </a:p>
        </p:txBody>
      </p:sp>
    </p:spTree>
    <p:extLst>
      <p:ext uri="{BB962C8B-B14F-4D97-AF65-F5344CB8AC3E}">
        <p14:creationId xmlns:p14="http://schemas.microsoft.com/office/powerpoint/2010/main" val="708751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268926-907D-3341-A6EC-BE8EFD6E53A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0121BE5-15D6-2B4E-B200-371E7D2DD2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59048E0-8490-8D48-99C6-00EE664152F9}"/>
              </a:ext>
            </a:extLst>
          </p:cNvPr>
          <p:cNvSpPr>
            <a:spLocks noGrp="1"/>
          </p:cNvSpPr>
          <p:nvPr>
            <p:ph type="dt" sz="half" idx="10"/>
          </p:nvPr>
        </p:nvSpPr>
        <p:spPr/>
        <p:txBody>
          <a:bodyPr/>
          <a:lstStyle/>
          <a:p>
            <a:fld id="{C641AB01-4746-3745-90F1-E3AC08155E79}" type="datetimeFigureOut">
              <a:rPr lang="fr-FR" smtClean="0"/>
              <a:t>29/01/2021</a:t>
            </a:fld>
            <a:endParaRPr lang="fr-FR"/>
          </a:p>
        </p:txBody>
      </p:sp>
      <p:sp>
        <p:nvSpPr>
          <p:cNvPr id="5" name="Espace réservé du pied de page 4">
            <a:extLst>
              <a:ext uri="{FF2B5EF4-FFF2-40B4-BE49-F238E27FC236}">
                <a16:creationId xmlns:a16="http://schemas.microsoft.com/office/drawing/2014/main" id="{64482C9C-97C2-134F-94A3-BA8AFA27481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0344BBE-FB7D-0443-BB8A-1656F7DC2ED5}"/>
              </a:ext>
            </a:extLst>
          </p:cNvPr>
          <p:cNvSpPr>
            <a:spLocks noGrp="1"/>
          </p:cNvSpPr>
          <p:nvPr>
            <p:ph type="sldNum" sz="quarter" idx="12"/>
          </p:nvPr>
        </p:nvSpPr>
        <p:spPr/>
        <p:txBody>
          <a:bodyPr/>
          <a:lstStyle/>
          <a:p>
            <a:fld id="{8DB914D5-54E1-1344-AD1E-DB9A90600484}" type="slidenum">
              <a:rPr lang="fr-FR" smtClean="0"/>
              <a:t>‹N°›</a:t>
            </a:fld>
            <a:endParaRPr lang="fr-FR"/>
          </a:p>
        </p:txBody>
      </p:sp>
    </p:spTree>
    <p:extLst>
      <p:ext uri="{BB962C8B-B14F-4D97-AF65-F5344CB8AC3E}">
        <p14:creationId xmlns:p14="http://schemas.microsoft.com/office/powerpoint/2010/main" val="2294836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60B05D-CF8D-2849-82D4-648CDCA4ECC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C0B5860-5327-9444-82F2-E8519B4992E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E05A449-49AD-7B46-802B-F36D96FE5D0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48D1AD0-6A81-A04D-BAD5-0C29D0BECA25}"/>
              </a:ext>
            </a:extLst>
          </p:cNvPr>
          <p:cNvSpPr>
            <a:spLocks noGrp="1"/>
          </p:cNvSpPr>
          <p:nvPr>
            <p:ph type="dt" sz="half" idx="10"/>
          </p:nvPr>
        </p:nvSpPr>
        <p:spPr/>
        <p:txBody>
          <a:bodyPr/>
          <a:lstStyle/>
          <a:p>
            <a:fld id="{C641AB01-4746-3745-90F1-E3AC08155E79}" type="datetimeFigureOut">
              <a:rPr lang="fr-FR" smtClean="0"/>
              <a:t>29/01/2021</a:t>
            </a:fld>
            <a:endParaRPr lang="fr-FR"/>
          </a:p>
        </p:txBody>
      </p:sp>
      <p:sp>
        <p:nvSpPr>
          <p:cNvPr id="6" name="Espace réservé du pied de page 5">
            <a:extLst>
              <a:ext uri="{FF2B5EF4-FFF2-40B4-BE49-F238E27FC236}">
                <a16:creationId xmlns:a16="http://schemas.microsoft.com/office/drawing/2014/main" id="{DE987E7A-8725-EF4A-A8A2-9B173D19D1B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E4C1840-3F6E-7F40-80DA-34A3D944AB98}"/>
              </a:ext>
            </a:extLst>
          </p:cNvPr>
          <p:cNvSpPr>
            <a:spLocks noGrp="1"/>
          </p:cNvSpPr>
          <p:nvPr>
            <p:ph type="sldNum" sz="quarter" idx="12"/>
          </p:nvPr>
        </p:nvSpPr>
        <p:spPr/>
        <p:txBody>
          <a:bodyPr/>
          <a:lstStyle/>
          <a:p>
            <a:fld id="{8DB914D5-54E1-1344-AD1E-DB9A90600484}" type="slidenum">
              <a:rPr lang="fr-FR" smtClean="0"/>
              <a:t>‹N°›</a:t>
            </a:fld>
            <a:endParaRPr lang="fr-FR"/>
          </a:p>
        </p:txBody>
      </p:sp>
    </p:spTree>
    <p:extLst>
      <p:ext uri="{BB962C8B-B14F-4D97-AF65-F5344CB8AC3E}">
        <p14:creationId xmlns:p14="http://schemas.microsoft.com/office/powerpoint/2010/main" val="3934256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95C066-D93D-674A-A463-7A25C7C07FC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D32809C-D2E0-6046-940E-F67AC2D69B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28E0E1A-97C8-0843-A24E-E6896FE61B9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E0EA4D1-1A08-B24D-AB26-967F951AE0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F203DC1-1C4F-2247-8396-BE4AF47C989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D0B3AA7-DDFE-CF48-9C57-E8B4E379B32E}"/>
              </a:ext>
            </a:extLst>
          </p:cNvPr>
          <p:cNvSpPr>
            <a:spLocks noGrp="1"/>
          </p:cNvSpPr>
          <p:nvPr>
            <p:ph type="dt" sz="half" idx="10"/>
          </p:nvPr>
        </p:nvSpPr>
        <p:spPr/>
        <p:txBody>
          <a:bodyPr/>
          <a:lstStyle/>
          <a:p>
            <a:fld id="{C641AB01-4746-3745-90F1-E3AC08155E79}" type="datetimeFigureOut">
              <a:rPr lang="fr-FR" smtClean="0"/>
              <a:t>29/01/2021</a:t>
            </a:fld>
            <a:endParaRPr lang="fr-FR"/>
          </a:p>
        </p:txBody>
      </p:sp>
      <p:sp>
        <p:nvSpPr>
          <p:cNvPr id="8" name="Espace réservé du pied de page 7">
            <a:extLst>
              <a:ext uri="{FF2B5EF4-FFF2-40B4-BE49-F238E27FC236}">
                <a16:creationId xmlns:a16="http://schemas.microsoft.com/office/drawing/2014/main" id="{937FF7B9-4839-8C4B-9A4D-3BB54303D5A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B95EE41-FDE7-154C-9949-E812C811D63B}"/>
              </a:ext>
            </a:extLst>
          </p:cNvPr>
          <p:cNvSpPr>
            <a:spLocks noGrp="1"/>
          </p:cNvSpPr>
          <p:nvPr>
            <p:ph type="sldNum" sz="quarter" idx="12"/>
          </p:nvPr>
        </p:nvSpPr>
        <p:spPr/>
        <p:txBody>
          <a:bodyPr/>
          <a:lstStyle/>
          <a:p>
            <a:fld id="{8DB914D5-54E1-1344-AD1E-DB9A90600484}" type="slidenum">
              <a:rPr lang="fr-FR" smtClean="0"/>
              <a:t>‹N°›</a:t>
            </a:fld>
            <a:endParaRPr lang="fr-FR"/>
          </a:p>
        </p:txBody>
      </p:sp>
    </p:spTree>
    <p:extLst>
      <p:ext uri="{BB962C8B-B14F-4D97-AF65-F5344CB8AC3E}">
        <p14:creationId xmlns:p14="http://schemas.microsoft.com/office/powerpoint/2010/main" val="1797303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1BB919-8E23-9F4F-BCEE-D499E6FD47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D55B29C-51E5-ED45-AE23-389AF8E824EF}"/>
              </a:ext>
            </a:extLst>
          </p:cNvPr>
          <p:cNvSpPr>
            <a:spLocks noGrp="1"/>
          </p:cNvSpPr>
          <p:nvPr>
            <p:ph type="dt" sz="half" idx="10"/>
          </p:nvPr>
        </p:nvSpPr>
        <p:spPr/>
        <p:txBody>
          <a:bodyPr/>
          <a:lstStyle/>
          <a:p>
            <a:fld id="{C641AB01-4746-3745-90F1-E3AC08155E79}" type="datetimeFigureOut">
              <a:rPr lang="fr-FR" smtClean="0"/>
              <a:t>29/01/2021</a:t>
            </a:fld>
            <a:endParaRPr lang="fr-FR"/>
          </a:p>
        </p:txBody>
      </p:sp>
      <p:sp>
        <p:nvSpPr>
          <p:cNvPr id="4" name="Espace réservé du pied de page 3">
            <a:extLst>
              <a:ext uri="{FF2B5EF4-FFF2-40B4-BE49-F238E27FC236}">
                <a16:creationId xmlns:a16="http://schemas.microsoft.com/office/drawing/2014/main" id="{25B2C75D-6131-7F4A-BC72-D29D88870BB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BF3CCCD-7A5F-6446-9353-33833F17F8E4}"/>
              </a:ext>
            </a:extLst>
          </p:cNvPr>
          <p:cNvSpPr>
            <a:spLocks noGrp="1"/>
          </p:cNvSpPr>
          <p:nvPr>
            <p:ph type="sldNum" sz="quarter" idx="12"/>
          </p:nvPr>
        </p:nvSpPr>
        <p:spPr/>
        <p:txBody>
          <a:bodyPr/>
          <a:lstStyle/>
          <a:p>
            <a:fld id="{8DB914D5-54E1-1344-AD1E-DB9A90600484}" type="slidenum">
              <a:rPr lang="fr-FR" smtClean="0"/>
              <a:t>‹N°›</a:t>
            </a:fld>
            <a:endParaRPr lang="fr-FR"/>
          </a:p>
        </p:txBody>
      </p:sp>
    </p:spTree>
    <p:extLst>
      <p:ext uri="{BB962C8B-B14F-4D97-AF65-F5344CB8AC3E}">
        <p14:creationId xmlns:p14="http://schemas.microsoft.com/office/powerpoint/2010/main" val="3730773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9B83596-6EF0-654B-954C-E3C92C48D073}"/>
              </a:ext>
            </a:extLst>
          </p:cNvPr>
          <p:cNvSpPr>
            <a:spLocks noGrp="1"/>
          </p:cNvSpPr>
          <p:nvPr>
            <p:ph type="dt" sz="half" idx="10"/>
          </p:nvPr>
        </p:nvSpPr>
        <p:spPr/>
        <p:txBody>
          <a:bodyPr/>
          <a:lstStyle/>
          <a:p>
            <a:fld id="{C641AB01-4746-3745-90F1-E3AC08155E79}" type="datetimeFigureOut">
              <a:rPr lang="fr-FR" smtClean="0"/>
              <a:t>29/01/2021</a:t>
            </a:fld>
            <a:endParaRPr lang="fr-FR"/>
          </a:p>
        </p:txBody>
      </p:sp>
      <p:sp>
        <p:nvSpPr>
          <p:cNvPr id="3" name="Espace réservé du pied de page 2">
            <a:extLst>
              <a:ext uri="{FF2B5EF4-FFF2-40B4-BE49-F238E27FC236}">
                <a16:creationId xmlns:a16="http://schemas.microsoft.com/office/drawing/2014/main" id="{6218125E-E4B6-3A4F-98C0-F9B63BF100E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FA7C4B4-0190-4B48-B3AC-626EC2547B81}"/>
              </a:ext>
            </a:extLst>
          </p:cNvPr>
          <p:cNvSpPr>
            <a:spLocks noGrp="1"/>
          </p:cNvSpPr>
          <p:nvPr>
            <p:ph type="sldNum" sz="quarter" idx="12"/>
          </p:nvPr>
        </p:nvSpPr>
        <p:spPr/>
        <p:txBody>
          <a:bodyPr/>
          <a:lstStyle/>
          <a:p>
            <a:fld id="{8DB914D5-54E1-1344-AD1E-DB9A90600484}" type="slidenum">
              <a:rPr lang="fr-FR" smtClean="0"/>
              <a:t>‹N°›</a:t>
            </a:fld>
            <a:endParaRPr lang="fr-FR"/>
          </a:p>
        </p:txBody>
      </p:sp>
    </p:spTree>
    <p:extLst>
      <p:ext uri="{BB962C8B-B14F-4D97-AF65-F5344CB8AC3E}">
        <p14:creationId xmlns:p14="http://schemas.microsoft.com/office/powerpoint/2010/main" val="293981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949F1E-ACC8-2843-9454-EABDE5F0F20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3912781-5CF6-CF42-99C2-225B1A4F72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998C304-7ED1-3249-BD42-6E1F1669C5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E4B74FB-9D97-D143-BC16-C6743383F58E}"/>
              </a:ext>
            </a:extLst>
          </p:cNvPr>
          <p:cNvSpPr>
            <a:spLocks noGrp="1"/>
          </p:cNvSpPr>
          <p:nvPr>
            <p:ph type="dt" sz="half" idx="10"/>
          </p:nvPr>
        </p:nvSpPr>
        <p:spPr/>
        <p:txBody>
          <a:bodyPr/>
          <a:lstStyle/>
          <a:p>
            <a:fld id="{C641AB01-4746-3745-90F1-E3AC08155E79}" type="datetimeFigureOut">
              <a:rPr lang="fr-FR" smtClean="0"/>
              <a:t>29/01/2021</a:t>
            </a:fld>
            <a:endParaRPr lang="fr-FR"/>
          </a:p>
        </p:txBody>
      </p:sp>
      <p:sp>
        <p:nvSpPr>
          <p:cNvPr id="6" name="Espace réservé du pied de page 5">
            <a:extLst>
              <a:ext uri="{FF2B5EF4-FFF2-40B4-BE49-F238E27FC236}">
                <a16:creationId xmlns:a16="http://schemas.microsoft.com/office/drawing/2014/main" id="{4AEFA894-F0CF-C543-9268-6F533EB4059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A692B9C-9D8B-564C-8A7A-5F8785428C43}"/>
              </a:ext>
            </a:extLst>
          </p:cNvPr>
          <p:cNvSpPr>
            <a:spLocks noGrp="1"/>
          </p:cNvSpPr>
          <p:nvPr>
            <p:ph type="sldNum" sz="quarter" idx="12"/>
          </p:nvPr>
        </p:nvSpPr>
        <p:spPr/>
        <p:txBody>
          <a:bodyPr/>
          <a:lstStyle/>
          <a:p>
            <a:fld id="{8DB914D5-54E1-1344-AD1E-DB9A90600484}" type="slidenum">
              <a:rPr lang="fr-FR" smtClean="0"/>
              <a:t>‹N°›</a:t>
            </a:fld>
            <a:endParaRPr lang="fr-FR"/>
          </a:p>
        </p:txBody>
      </p:sp>
    </p:spTree>
    <p:extLst>
      <p:ext uri="{BB962C8B-B14F-4D97-AF65-F5344CB8AC3E}">
        <p14:creationId xmlns:p14="http://schemas.microsoft.com/office/powerpoint/2010/main" val="3823749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3293E7-2087-5148-8387-4072FC4FEA6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69D2719-9964-8945-B44C-1D387AD45B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C20C7AD-9989-424A-A477-A706D9B856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C01B264-A8D3-3A48-8998-14BAA1A24D31}"/>
              </a:ext>
            </a:extLst>
          </p:cNvPr>
          <p:cNvSpPr>
            <a:spLocks noGrp="1"/>
          </p:cNvSpPr>
          <p:nvPr>
            <p:ph type="dt" sz="half" idx="10"/>
          </p:nvPr>
        </p:nvSpPr>
        <p:spPr/>
        <p:txBody>
          <a:bodyPr/>
          <a:lstStyle/>
          <a:p>
            <a:fld id="{C641AB01-4746-3745-90F1-E3AC08155E79}" type="datetimeFigureOut">
              <a:rPr lang="fr-FR" smtClean="0"/>
              <a:t>29/01/2021</a:t>
            </a:fld>
            <a:endParaRPr lang="fr-FR"/>
          </a:p>
        </p:txBody>
      </p:sp>
      <p:sp>
        <p:nvSpPr>
          <p:cNvPr id="6" name="Espace réservé du pied de page 5">
            <a:extLst>
              <a:ext uri="{FF2B5EF4-FFF2-40B4-BE49-F238E27FC236}">
                <a16:creationId xmlns:a16="http://schemas.microsoft.com/office/drawing/2014/main" id="{29579DB9-E936-EF4D-981A-4D6B6AD1799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C91A20B-DF1A-7E40-9DAE-5A55588A4263}"/>
              </a:ext>
            </a:extLst>
          </p:cNvPr>
          <p:cNvSpPr>
            <a:spLocks noGrp="1"/>
          </p:cNvSpPr>
          <p:nvPr>
            <p:ph type="sldNum" sz="quarter" idx="12"/>
          </p:nvPr>
        </p:nvSpPr>
        <p:spPr/>
        <p:txBody>
          <a:bodyPr/>
          <a:lstStyle/>
          <a:p>
            <a:fld id="{8DB914D5-54E1-1344-AD1E-DB9A90600484}" type="slidenum">
              <a:rPr lang="fr-FR" smtClean="0"/>
              <a:t>‹N°›</a:t>
            </a:fld>
            <a:endParaRPr lang="fr-FR"/>
          </a:p>
        </p:txBody>
      </p:sp>
    </p:spTree>
    <p:extLst>
      <p:ext uri="{BB962C8B-B14F-4D97-AF65-F5344CB8AC3E}">
        <p14:creationId xmlns:p14="http://schemas.microsoft.com/office/powerpoint/2010/main" val="3993819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5EA90E8-77D3-514D-9B07-9B262DB0EB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E3DFF68-C8E6-534A-BD5B-27F95CC05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94DB9DD-8709-2044-935C-64B2619B08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1AB01-4746-3745-90F1-E3AC08155E79}" type="datetimeFigureOut">
              <a:rPr lang="fr-FR" smtClean="0"/>
              <a:t>29/01/2021</a:t>
            </a:fld>
            <a:endParaRPr lang="fr-FR"/>
          </a:p>
        </p:txBody>
      </p:sp>
      <p:sp>
        <p:nvSpPr>
          <p:cNvPr id="5" name="Espace réservé du pied de page 4">
            <a:extLst>
              <a:ext uri="{FF2B5EF4-FFF2-40B4-BE49-F238E27FC236}">
                <a16:creationId xmlns:a16="http://schemas.microsoft.com/office/drawing/2014/main" id="{39977E8F-1471-AE4C-9176-52F5A879B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6737242-1E17-5545-A4F9-FDFD0C2A2A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B914D5-54E1-1344-AD1E-DB9A90600484}" type="slidenum">
              <a:rPr lang="fr-FR" smtClean="0"/>
              <a:t>‹N°›</a:t>
            </a:fld>
            <a:endParaRPr lang="fr-FR"/>
          </a:p>
        </p:txBody>
      </p:sp>
    </p:spTree>
    <p:extLst>
      <p:ext uri="{BB962C8B-B14F-4D97-AF65-F5344CB8AC3E}">
        <p14:creationId xmlns:p14="http://schemas.microsoft.com/office/powerpoint/2010/main" val="3480563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5" Type="http://schemas.openxmlformats.org/officeDocument/2006/relationships/image" Target="../media/image44.png"/><Relationship Id="rId4"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xml"/><Relationship Id="rId5" Type="http://schemas.openxmlformats.org/officeDocument/2006/relationships/image" Target="../media/image45.png"/><Relationship Id="rId4"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hyperlink" Target="https://www.youtube.com/playlist?list=PLWvGMqXvyJAPSMFgCiy6qVHW9bAPu93X5" TargetMode="External"/><Relationship Id="rId3" Type="http://schemas.openxmlformats.org/officeDocument/2006/relationships/hyperlink" Target="https://interstices.info/jcms/c_47072/enseigner-et-apprendre-les-sciences-informatiques-a-l-ecole" TargetMode="External"/><Relationship Id="rId7" Type="http://schemas.openxmlformats.org/officeDocument/2006/relationships/hyperlink" Target="http://people.irisa.fr/Martin.Quinson/Mediation/SMN/" TargetMode="Externa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hyperlink" Target="https://members.loria.fr/MDuflot/" TargetMode="External"/><Relationship Id="rId5" Type="http://schemas.openxmlformats.org/officeDocument/2006/relationships/hyperlink" Target="https://interstices.info/upload/csunplugged/CSUnplugged_fr.pdf" TargetMode="External"/><Relationship Id="rId4" Type="http://schemas.openxmlformats.org/officeDocument/2006/relationships/hyperlink" Target="http://csunplugged.org/activities/"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www.tangente-education.com/sommaire.php?som=271" TargetMode="External"/><Relationship Id="rId3" Type="http://schemas.openxmlformats.org/officeDocument/2006/relationships/hyperlink" Target="https://pixees.fr/classcode-v2/a-la-carte/" TargetMode="External"/><Relationship Id="rId7" Type="http://schemas.openxmlformats.org/officeDocument/2006/relationships/hyperlink" Target="https://framagit.org/poitiers-infosansordi" TargetMode="Externa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hyperlink" Target="http://www-irem.ujf-grenoble.fr/spip/spip.php?article146" TargetMode="External"/><Relationship Id="rId11" Type="http://schemas.openxmlformats.org/officeDocument/2006/relationships/hyperlink" Target="https://www.epi.asso.fr/revue/articles/a1805b.htm" TargetMode="External"/><Relationship Id="rId5" Type="http://schemas.openxmlformats.org/officeDocument/2006/relationships/hyperlink" Target="http://www.irem.univ-bpclermont.fr/Informatique-sans-ordinateur-IREM" TargetMode="External"/><Relationship Id="rId10" Type="http://schemas.openxmlformats.org/officeDocument/2006/relationships/hyperlink" Target="https://hal.archives-ouvertes.fr/hal-01868132/document" TargetMode="External"/><Relationship Id="rId4" Type="http://schemas.openxmlformats.org/officeDocument/2006/relationships/hyperlink" Target="https://www.societe-informatique-de-france.fr/mediation/infosansordi/" TargetMode="External"/><Relationship Id="rId9" Type="http://schemas.openxmlformats.org/officeDocument/2006/relationships/hyperlink" Target="https://pixees.fr/tag/activite-debranche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hyperlink" Target="mailto:frederic.dupuy@reseau-canope.fr" TargetMode="External"/><Relationship Id="rId3" Type="http://schemas.openxmlformats.org/officeDocument/2006/relationships/image" Target="../media/image26.png"/><Relationship Id="rId7"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21.png"/><Relationship Id="rId9" Type="http://schemas.openxmlformats.org/officeDocument/2006/relationships/hyperlink" Target="mailto:emmanuel.page@reseau-canope.f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pinterest.fr/jeremie5375/data-science/"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 réfrigérateur&#10;&#10;Description générée automatiquement">
            <a:extLst>
              <a:ext uri="{FF2B5EF4-FFF2-40B4-BE49-F238E27FC236}">
                <a16:creationId xmlns:a16="http://schemas.microsoft.com/office/drawing/2014/main" id="{84BF270F-331C-CF4C-8256-85495E755046}"/>
              </a:ext>
            </a:extLst>
          </p:cNvPr>
          <p:cNvPicPr>
            <a:picLocks noChangeAspect="1"/>
          </p:cNvPicPr>
          <p:nvPr/>
        </p:nvPicPr>
        <p:blipFill>
          <a:blip r:embed="rId3"/>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BEED890F-BC31-4845-A009-065ADB3C2C9A}"/>
              </a:ext>
            </a:extLst>
          </p:cNvPr>
          <p:cNvSpPr txBox="1"/>
          <p:nvPr/>
        </p:nvSpPr>
        <p:spPr>
          <a:xfrm>
            <a:off x="5197150" y="1555132"/>
            <a:ext cx="6876661" cy="2554545"/>
          </a:xfrm>
          <a:prstGeom prst="rect">
            <a:avLst/>
          </a:prstGeom>
          <a:noFill/>
        </p:spPr>
        <p:txBody>
          <a:bodyPr wrap="square" rtlCol="0">
            <a:spAutoFit/>
          </a:bodyPr>
          <a:lstStyle/>
          <a:p>
            <a:r>
              <a:rPr lang="fr-FR" sz="4000">
                <a:solidFill>
                  <a:srgbClr val="55BC8C"/>
                </a:solidFill>
                <a:latin typeface="Arial" panose="020B0604020202020204" pitchFamily="34" charset="0"/>
                <a:cs typeface="Arial" panose="020B0604020202020204" pitchFamily="34" charset="0"/>
              </a:rPr>
              <a:t>Jeu de Nim et IA</a:t>
            </a:r>
          </a:p>
          <a:p>
            <a:r>
              <a:rPr lang="fr-FR" sz="4000">
                <a:solidFill>
                  <a:srgbClr val="55BC8C"/>
                </a:solidFill>
                <a:latin typeface="Arial" panose="020B0604020202020204" pitchFamily="34" charset="0"/>
                <a:cs typeface="Arial" panose="020B0604020202020204" pitchFamily="34" charset="0"/>
              </a:rPr>
              <a:t>Comprendre l’intelligence artificielle par l’informatique débranchée.</a:t>
            </a:r>
            <a:endParaRPr lang="fr-FR" sz="4000" dirty="0">
              <a:solidFill>
                <a:srgbClr val="55BC8C"/>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F475E0D1-100D-4C21-80DA-F81D804BC72B}"/>
              </a:ext>
            </a:extLst>
          </p:cNvPr>
          <p:cNvSpPr txBox="1"/>
          <p:nvPr/>
        </p:nvSpPr>
        <p:spPr>
          <a:xfrm>
            <a:off x="5197150" y="5899275"/>
            <a:ext cx="4710136" cy="461665"/>
          </a:xfrm>
          <a:prstGeom prst="rect">
            <a:avLst/>
          </a:prstGeom>
          <a:noFill/>
        </p:spPr>
        <p:txBody>
          <a:bodyPr wrap="none" rtlCol="0">
            <a:spAutoFit/>
          </a:bodyPr>
          <a:lstStyle/>
          <a:p>
            <a:r>
              <a:rPr lang="fr-FR" sz="2400" b="1"/>
              <a:t>Frédéric DUPUY et Emmanuel PAGE</a:t>
            </a:r>
          </a:p>
        </p:txBody>
      </p:sp>
    </p:spTree>
    <p:extLst>
      <p:ext uri="{BB962C8B-B14F-4D97-AF65-F5344CB8AC3E}">
        <p14:creationId xmlns:p14="http://schemas.microsoft.com/office/powerpoint/2010/main" val="2329160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78A3EC-E0FA-4DE6-BCD4-D16C192751AA}"/>
              </a:ext>
            </a:extLst>
          </p:cNvPr>
          <p:cNvSpPr/>
          <p:nvPr/>
        </p:nvSpPr>
        <p:spPr>
          <a:xfrm>
            <a:off x="0" y="4252532"/>
            <a:ext cx="12191980" cy="260545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10B40B3-1D98-498F-96C2-B37770909200}"/>
              </a:ext>
            </a:extLst>
          </p:cNvPr>
          <p:cNvSpPr>
            <a:spLocks noGrp="1"/>
          </p:cNvSpPr>
          <p:nvPr>
            <p:ph type="title"/>
          </p:nvPr>
        </p:nvSpPr>
        <p:spPr>
          <a:xfrm>
            <a:off x="457201" y="4517600"/>
            <a:ext cx="10923638" cy="1317643"/>
          </a:xfrm>
        </p:spPr>
        <p:txBody>
          <a:bodyPr vert="horz" lIns="91440" tIns="45720" rIns="91440" bIns="45720" rtlCol="0" anchor="b">
            <a:normAutofit/>
          </a:bodyPr>
          <a:lstStyle/>
          <a:p>
            <a:pPr algn="ctr"/>
            <a:r>
              <a:rPr lang="en-US" sz="5100" b="1" kern="1200" dirty="0">
                <a:solidFill>
                  <a:schemeClr val="bg1"/>
                </a:solidFill>
                <a:effectLst>
                  <a:outerShdw blurRad="38100" dist="38100" dir="2700000" algn="tl">
                    <a:srgbClr val="000000">
                      <a:alpha val="43137"/>
                    </a:srgbClr>
                  </a:outerShdw>
                </a:effectLst>
                <a:latin typeface="+mj-lt"/>
                <a:ea typeface="+mj-ea"/>
                <a:cs typeface="+mj-cs"/>
              </a:rPr>
              <a:t>Les 4 concepts de </a:t>
            </a:r>
            <a:r>
              <a:rPr lang="en-US" sz="5100" b="1" kern="1200" dirty="0" err="1">
                <a:solidFill>
                  <a:schemeClr val="bg1"/>
                </a:solidFill>
                <a:effectLst>
                  <a:outerShdw blurRad="38100" dist="38100" dir="2700000" algn="tl">
                    <a:srgbClr val="000000">
                      <a:alpha val="43137"/>
                    </a:srgbClr>
                  </a:outerShdw>
                </a:effectLst>
                <a:latin typeface="+mj-lt"/>
                <a:ea typeface="+mj-ea"/>
                <a:cs typeface="+mj-cs"/>
              </a:rPr>
              <a:t>l’informatique</a:t>
            </a:r>
            <a:endParaRPr lang="en-US" sz="5100" b="1" kern="1200"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8" name="Image 7" descr="Une image contenant table&#10;&#10;Description générée automatiquement">
            <a:extLst>
              <a:ext uri="{FF2B5EF4-FFF2-40B4-BE49-F238E27FC236}">
                <a16:creationId xmlns:a16="http://schemas.microsoft.com/office/drawing/2014/main" id="{F1B9AC3D-B6C4-4A08-8C48-DDBA31B5DA27}"/>
              </a:ext>
            </a:extLst>
          </p:cNvPr>
          <p:cNvPicPr>
            <a:picLocks noChangeAspect="1"/>
          </p:cNvPicPr>
          <p:nvPr/>
        </p:nvPicPr>
        <p:blipFill rotWithShape="1">
          <a:blip r:embed="rId2"/>
          <a:srcRect l="19366" r="-1" b="-1"/>
          <a:stretch/>
        </p:blipFill>
        <p:spPr>
          <a:xfrm>
            <a:off x="20" y="10"/>
            <a:ext cx="6095974" cy="4252522"/>
          </a:xfrm>
          <a:prstGeom prst="rect">
            <a:avLst/>
          </a:prstGeom>
        </p:spPr>
      </p:pic>
      <p:pic>
        <p:nvPicPr>
          <p:cNvPr id="2" name="Image 1">
            <a:extLst>
              <a:ext uri="{FF2B5EF4-FFF2-40B4-BE49-F238E27FC236}">
                <a16:creationId xmlns:a16="http://schemas.microsoft.com/office/drawing/2014/main" id="{7A789AA2-01E2-4021-A772-65823D6E38FC}"/>
              </a:ext>
            </a:extLst>
          </p:cNvPr>
          <p:cNvPicPr>
            <a:picLocks noChangeAspect="1"/>
          </p:cNvPicPr>
          <p:nvPr/>
        </p:nvPicPr>
        <p:blipFill>
          <a:blip r:embed="rId3"/>
          <a:stretch>
            <a:fillRect/>
          </a:stretch>
        </p:blipFill>
        <p:spPr>
          <a:xfrm>
            <a:off x="4262437" y="1302358"/>
            <a:ext cx="7781925" cy="1647825"/>
          </a:xfrm>
          <a:prstGeom prst="rect">
            <a:avLst/>
          </a:prstGeom>
        </p:spPr>
      </p:pic>
    </p:spTree>
    <p:extLst>
      <p:ext uri="{BB962C8B-B14F-4D97-AF65-F5344CB8AC3E}">
        <p14:creationId xmlns:p14="http://schemas.microsoft.com/office/powerpoint/2010/main" val="158307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able&#10;&#10;Description générée automatiquement">
            <a:extLst>
              <a:ext uri="{FF2B5EF4-FFF2-40B4-BE49-F238E27FC236}">
                <a16:creationId xmlns:a16="http://schemas.microsoft.com/office/drawing/2014/main" id="{F372E027-28B7-0C49-810F-9121F388540B}"/>
              </a:ext>
            </a:extLst>
          </p:cNvPr>
          <p:cNvPicPr>
            <a:picLocks noChangeAspect="1"/>
          </p:cNvPicPr>
          <p:nvPr/>
        </p:nvPicPr>
        <p:blipFill>
          <a:blip r:embed="rId3"/>
          <a:stretch>
            <a:fillRect/>
          </a:stretch>
        </p:blipFill>
        <p:spPr>
          <a:xfrm>
            <a:off x="0" y="0"/>
            <a:ext cx="12192000" cy="6858000"/>
          </a:xfrm>
          <a:prstGeom prst="rect">
            <a:avLst/>
          </a:prstGeom>
        </p:spPr>
      </p:pic>
      <p:sp>
        <p:nvSpPr>
          <p:cNvPr id="12" name="Titre 1">
            <a:extLst>
              <a:ext uri="{FF2B5EF4-FFF2-40B4-BE49-F238E27FC236}">
                <a16:creationId xmlns:a16="http://schemas.microsoft.com/office/drawing/2014/main" id="{4588F8AF-E38A-4DB4-84AA-A078B3538088}"/>
              </a:ext>
            </a:extLst>
          </p:cNvPr>
          <p:cNvSpPr>
            <a:spLocks noGrp="1"/>
          </p:cNvSpPr>
          <p:nvPr>
            <p:ph type="title"/>
          </p:nvPr>
        </p:nvSpPr>
        <p:spPr>
          <a:xfrm>
            <a:off x="1" y="82925"/>
            <a:ext cx="6096000" cy="1619752"/>
          </a:xfrm>
        </p:spPr>
        <p:txBody>
          <a:bodyPr/>
          <a:lstStyle/>
          <a:p>
            <a:pPr algn="ctr"/>
            <a:r>
              <a:rPr lang="fr-FR" b="1" dirty="0">
                <a:solidFill>
                  <a:schemeClr val="bg1"/>
                </a:solidFill>
                <a:effectLst>
                  <a:outerShdw blurRad="38100" dist="38100" dir="2700000" algn="tl">
                    <a:srgbClr val="000000">
                      <a:alpha val="43137"/>
                    </a:srgbClr>
                  </a:outerShdw>
                </a:effectLst>
                <a:latin typeface="Arial Black"/>
                <a:cs typeface="Arial Black"/>
              </a:rPr>
              <a:t>Le concept </a:t>
            </a:r>
            <a:r>
              <a:rPr lang="fr-FR" b="1">
                <a:solidFill>
                  <a:schemeClr val="bg1"/>
                </a:solidFill>
                <a:effectLst>
                  <a:outerShdw blurRad="38100" dist="38100" dir="2700000" algn="tl">
                    <a:srgbClr val="000000">
                      <a:alpha val="43137"/>
                    </a:srgbClr>
                  </a:outerShdw>
                </a:effectLst>
                <a:latin typeface="Arial Black"/>
                <a:cs typeface="Arial Black"/>
              </a:rPr>
              <a:t>de « Langage »</a:t>
            </a:r>
            <a:endParaRPr lang="fr-FR" b="1" dirty="0">
              <a:solidFill>
                <a:schemeClr val="bg1"/>
              </a:solidFill>
              <a:effectLst>
                <a:outerShdw blurRad="38100" dist="38100" dir="2700000" algn="tl">
                  <a:srgbClr val="000000">
                    <a:alpha val="43137"/>
                  </a:srgbClr>
                </a:outerShdw>
              </a:effectLst>
              <a:latin typeface="Arial Black"/>
              <a:cs typeface="Arial Black"/>
            </a:endParaRPr>
          </a:p>
        </p:txBody>
      </p:sp>
      <p:pic>
        <p:nvPicPr>
          <p:cNvPr id="5" name="Image 4">
            <a:extLst>
              <a:ext uri="{FF2B5EF4-FFF2-40B4-BE49-F238E27FC236}">
                <a16:creationId xmlns:a16="http://schemas.microsoft.com/office/drawing/2014/main" id="{A7017E63-8AE5-4D9F-9B66-BCBC7B319A93}"/>
              </a:ext>
            </a:extLst>
          </p:cNvPr>
          <p:cNvPicPr>
            <a:picLocks noChangeAspect="1"/>
          </p:cNvPicPr>
          <p:nvPr/>
        </p:nvPicPr>
        <p:blipFill>
          <a:blip r:embed="rId4"/>
          <a:stretch>
            <a:fillRect/>
          </a:stretch>
        </p:blipFill>
        <p:spPr>
          <a:xfrm>
            <a:off x="3139536" y="1567521"/>
            <a:ext cx="3774493" cy="4718116"/>
          </a:xfrm>
          <a:prstGeom prst="rect">
            <a:avLst/>
          </a:prstGeom>
        </p:spPr>
      </p:pic>
      <p:pic>
        <p:nvPicPr>
          <p:cNvPr id="6" name="Image 5">
            <a:extLst>
              <a:ext uri="{FF2B5EF4-FFF2-40B4-BE49-F238E27FC236}">
                <a16:creationId xmlns:a16="http://schemas.microsoft.com/office/drawing/2014/main" id="{562248D5-DE27-4CFD-897A-E964FA7981FE}"/>
              </a:ext>
            </a:extLst>
          </p:cNvPr>
          <p:cNvPicPr>
            <a:picLocks noChangeAspect="1"/>
          </p:cNvPicPr>
          <p:nvPr/>
        </p:nvPicPr>
        <p:blipFill>
          <a:blip r:embed="rId5"/>
          <a:stretch>
            <a:fillRect/>
          </a:stretch>
        </p:blipFill>
        <p:spPr>
          <a:xfrm>
            <a:off x="10800430" y="181629"/>
            <a:ext cx="1322385" cy="1521048"/>
          </a:xfrm>
          <a:prstGeom prst="rect">
            <a:avLst/>
          </a:prstGeom>
        </p:spPr>
      </p:pic>
      <p:pic>
        <p:nvPicPr>
          <p:cNvPr id="1026" name="Picture 2">
            <a:extLst>
              <a:ext uri="{FF2B5EF4-FFF2-40B4-BE49-F238E27FC236}">
                <a16:creationId xmlns:a16="http://schemas.microsoft.com/office/drawing/2014/main" id="{F77006AE-3826-485B-A925-0AFFAC3AF8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2153" y="3280213"/>
            <a:ext cx="3295650" cy="1000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55855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able&#10;&#10;Description générée automatiquement">
            <a:extLst>
              <a:ext uri="{FF2B5EF4-FFF2-40B4-BE49-F238E27FC236}">
                <a16:creationId xmlns:a16="http://schemas.microsoft.com/office/drawing/2014/main" id="{F372E027-28B7-0C49-810F-9121F388540B}"/>
              </a:ext>
            </a:extLst>
          </p:cNvPr>
          <p:cNvPicPr>
            <a:picLocks noChangeAspect="1"/>
          </p:cNvPicPr>
          <p:nvPr/>
        </p:nvPicPr>
        <p:blipFill>
          <a:blip r:embed="rId3"/>
          <a:stretch>
            <a:fillRect/>
          </a:stretch>
        </p:blipFill>
        <p:spPr>
          <a:xfrm>
            <a:off x="-22204" y="-2"/>
            <a:ext cx="12192000" cy="6858000"/>
          </a:xfrm>
          <a:prstGeom prst="rect">
            <a:avLst/>
          </a:prstGeom>
        </p:spPr>
      </p:pic>
      <p:sp>
        <p:nvSpPr>
          <p:cNvPr id="12" name="Titre 1">
            <a:extLst>
              <a:ext uri="{FF2B5EF4-FFF2-40B4-BE49-F238E27FC236}">
                <a16:creationId xmlns:a16="http://schemas.microsoft.com/office/drawing/2014/main" id="{4588F8AF-E38A-4DB4-84AA-A078B3538088}"/>
              </a:ext>
            </a:extLst>
          </p:cNvPr>
          <p:cNvSpPr>
            <a:spLocks noGrp="1"/>
          </p:cNvSpPr>
          <p:nvPr>
            <p:ph type="title"/>
          </p:nvPr>
        </p:nvSpPr>
        <p:spPr>
          <a:xfrm>
            <a:off x="407758" y="238749"/>
            <a:ext cx="4725073" cy="1259701"/>
          </a:xfrm>
        </p:spPr>
        <p:txBody>
          <a:bodyPr>
            <a:normAutofit fontScale="90000"/>
          </a:bodyPr>
          <a:lstStyle/>
          <a:p>
            <a:pPr algn="ctr"/>
            <a:r>
              <a:rPr lang="fr-FR" b="1" dirty="0">
                <a:solidFill>
                  <a:schemeClr val="bg1"/>
                </a:solidFill>
                <a:effectLst>
                  <a:outerShdw blurRad="38100" dist="38100" dir="2700000" algn="tl">
                    <a:srgbClr val="000000">
                      <a:alpha val="43137"/>
                    </a:srgbClr>
                  </a:outerShdw>
                </a:effectLst>
                <a:latin typeface="Arial Black"/>
                <a:cs typeface="Arial Black"/>
              </a:rPr>
              <a:t>Le concept </a:t>
            </a:r>
            <a:r>
              <a:rPr lang="fr-FR" b="1">
                <a:solidFill>
                  <a:schemeClr val="bg1"/>
                </a:solidFill>
                <a:effectLst>
                  <a:outerShdw blurRad="38100" dist="38100" dir="2700000" algn="tl">
                    <a:srgbClr val="000000">
                      <a:alpha val="43137"/>
                    </a:srgbClr>
                  </a:outerShdw>
                </a:effectLst>
                <a:latin typeface="Arial Black"/>
                <a:cs typeface="Arial Black"/>
              </a:rPr>
              <a:t>de « Données »</a:t>
            </a:r>
            <a:endParaRPr lang="fr-FR" b="1" dirty="0">
              <a:solidFill>
                <a:schemeClr val="bg1"/>
              </a:solidFill>
              <a:effectLst>
                <a:outerShdw blurRad="38100" dist="38100" dir="2700000" algn="tl">
                  <a:srgbClr val="000000">
                    <a:alpha val="43137"/>
                  </a:srgbClr>
                </a:outerShdw>
              </a:effectLst>
              <a:latin typeface="Arial Black"/>
              <a:cs typeface="Arial Black"/>
            </a:endParaRPr>
          </a:p>
        </p:txBody>
      </p:sp>
      <p:pic>
        <p:nvPicPr>
          <p:cNvPr id="5" name="Image 4">
            <a:extLst>
              <a:ext uri="{FF2B5EF4-FFF2-40B4-BE49-F238E27FC236}">
                <a16:creationId xmlns:a16="http://schemas.microsoft.com/office/drawing/2014/main" id="{82B2DD18-2C25-41C0-9ED3-6004E6C0E8B0}"/>
              </a:ext>
            </a:extLst>
          </p:cNvPr>
          <p:cNvPicPr>
            <a:picLocks noChangeAspect="1"/>
          </p:cNvPicPr>
          <p:nvPr/>
        </p:nvPicPr>
        <p:blipFill>
          <a:blip r:embed="rId4"/>
          <a:stretch>
            <a:fillRect/>
          </a:stretch>
        </p:blipFill>
        <p:spPr>
          <a:xfrm>
            <a:off x="3214689" y="1498450"/>
            <a:ext cx="3624262" cy="4919982"/>
          </a:xfrm>
          <a:prstGeom prst="rect">
            <a:avLst/>
          </a:prstGeom>
        </p:spPr>
      </p:pic>
      <p:pic>
        <p:nvPicPr>
          <p:cNvPr id="6" name="Image 5">
            <a:extLst>
              <a:ext uri="{FF2B5EF4-FFF2-40B4-BE49-F238E27FC236}">
                <a16:creationId xmlns:a16="http://schemas.microsoft.com/office/drawing/2014/main" id="{0165F2A0-2D55-42A3-AE7C-4B8C299B4706}"/>
              </a:ext>
            </a:extLst>
          </p:cNvPr>
          <p:cNvPicPr>
            <a:picLocks noChangeAspect="1"/>
          </p:cNvPicPr>
          <p:nvPr/>
        </p:nvPicPr>
        <p:blipFill>
          <a:blip r:embed="rId5"/>
          <a:stretch>
            <a:fillRect/>
          </a:stretch>
        </p:blipFill>
        <p:spPr>
          <a:xfrm>
            <a:off x="10681697" y="1"/>
            <a:ext cx="1510303" cy="1737198"/>
          </a:xfrm>
          <a:prstGeom prst="rect">
            <a:avLst/>
          </a:prstGeom>
        </p:spPr>
      </p:pic>
      <p:pic>
        <p:nvPicPr>
          <p:cNvPr id="2050" name="Picture 2">
            <a:extLst>
              <a:ext uri="{FF2B5EF4-FFF2-40B4-BE49-F238E27FC236}">
                <a16:creationId xmlns:a16="http://schemas.microsoft.com/office/drawing/2014/main" id="{66A868D4-7D59-4464-944D-1833BF5D01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6111" y="2953649"/>
            <a:ext cx="2676525" cy="1000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115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able&#10;&#10;Description générée automatiquement">
            <a:extLst>
              <a:ext uri="{FF2B5EF4-FFF2-40B4-BE49-F238E27FC236}">
                <a16:creationId xmlns:a16="http://schemas.microsoft.com/office/drawing/2014/main" id="{F372E027-28B7-0C49-810F-9121F388540B}"/>
              </a:ext>
            </a:extLst>
          </p:cNvPr>
          <p:cNvPicPr>
            <a:picLocks noChangeAspect="1"/>
          </p:cNvPicPr>
          <p:nvPr/>
        </p:nvPicPr>
        <p:blipFill>
          <a:blip r:embed="rId3"/>
          <a:stretch>
            <a:fillRect/>
          </a:stretch>
        </p:blipFill>
        <p:spPr>
          <a:xfrm>
            <a:off x="-5" y="0"/>
            <a:ext cx="12192000" cy="6858000"/>
          </a:xfrm>
          <a:prstGeom prst="rect">
            <a:avLst/>
          </a:prstGeom>
        </p:spPr>
      </p:pic>
      <p:sp>
        <p:nvSpPr>
          <p:cNvPr id="12" name="Titre 1">
            <a:extLst>
              <a:ext uri="{FF2B5EF4-FFF2-40B4-BE49-F238E27FC236}">
                <a16:creationId xmlns:a16="http://schemas.microsoft.com/office/drawing/2014/main" id="{4588F8AF-E38A-4DB4-84AA-A078B3538088}"/>
              </a:ext>
            </a:extLst>
          </p:cNvPr>
          <p:cNvSpPr>
            <a:spLocks noGrp="1"/>
          </p:cNvSpPr>
          <p:nvPr>
            <p:ph type="title"/>
          </p:nvPr>
        </p:nvSpPr>
        <p:spPr>
          <a:xfrm>
            <a:off x="-6" y="116963"/>
            <a:ext cx="5850205" cy="1353154"/>
          </a:xfrm>
        </p:spPr>
        <p:txBody>
          <a:bodyPr>
            <a:normAutofit/>
          </a:bodyPr>
          <a:lstStyle/>
          <a:p>
            <a:pPr algn="ctr"/>
            <a:r>
              <a:rPr lang="fr-FR" b="1" dirty="0">
                <a:solidFill>
                  <a:schemeClr val="bg1"/>
                </a:solidFill>
                <a:effectLst>
                  <a:outerShdw blurRad="38100" dist="38100" dir="2700000" algn="tl">
                    <a:srgbClr val="000000">
                      <a:alpha val="43137"/>
                    </a:srgbClr>
                  </a:outerShdw>
                </a:effectLst>
                <a:latin typeface="Arial Black"/>
                <a:cs typeface="Arial Black"/>
              </a:rPr>
              <a:t>Le concept </a:t>
            </a:r>
            <a:r>
              <a:rPr lang="fr-FR" b="1">
                <a:solidFill>
                  <a:schemeClr val="bg1"/>
                </a:solidFill>
                <a:effectLst>
                  <a:outerShdw blurRad="38100" dist="38100" dir="2700000" algn="tl">
                    <a:srgbClr val="000000">
                      <a:alpha val="43137"/>
                    </a:srgbClr>
                  </a:outerShdw>
                </a:effectLst>
                <a:latin typeface="Arial Black"/>
                <a:cs typeface="Arial Black"/>
              </a:rPr>
              <a:t>d’« Algorithme »</a:t>
            </a:r>
            <a:endParaRPr lang="fr-FR" b="1" dirty="0">
              <a:solidFill>
                <a:schemeClr val="bg1"/>
              </a:solidFill>
              <a:effectLst>
                <a:outerShdw blurRad="38100" dist="38100" dir="2700000" algn="tl">
                  <a:srgbClr val="000000">
                    <a:alpha val="43137"/>
                  </a:srgbClr>
                </a:outerShdw>
              </a:effectLst>
              <a:latin typeface="Arial Black"/>
              <a:cs typeface="Arial Black"/>
            </a:endParaRPr>
          </a:p>
        </p:txBody>
      </p:sp>
      <p:pic>
        <p:nvPicPr>
          <p:cNvPr id="5" name="Image 4">
            <a:extLst>
              <a:ext uri="{FF2B5EF4-FFF2-40B4-BE49-F238E27FC236}">
                <a16:creationId xmlns:a16="http://schemas.microsoft.com/office/drawing/2014/main" id="{E91AA682-3AC5-4AA6-80CA-E2C63ADA8175}"/>
              </a:ext>
            </a:extLst>
          </p:cNvPr>
          <p:cNvPicPr>
            <a:picLocks noChangeAspect="1"/>
          </p:cNvPicPr>
          <p:nvPr/>
        </p:nvPicPr>
        <p:blipFill>
          <a:blip r:embed="rId4"/>
          <a:stretch>
            <a:fillRect/>
          </a:stretch>
        </p:blipFill>
        <p:spPr>
          <a:xfrm>
            <a:off x="10402950" y="34481"/>
            <a:ext cx="1662496" cy="1912255"/>
          </a:xfrm>
          <a:prstGeom prst="rect">
            <a:avLst/>
          </a:prstGeom>
        </p:spPr>
      </p:pic>
      <p:pic>
        <p:nvPicPr>
          <p:cNvPr id="6" name="Espace réservé du contenu 5">
            <a:extLst>
              <a:ext uri="{FF2B5EF4-FFF2-40B4-BE49-F238E27FC236}">
                <a16:creationId xmlns:a16="http://schemas.microsoft.com/office/drawing/2014/main" id="{B8C4B28E-3DD8-4575-BD1B-6E4E2D980E9F}"/>
              </a:ext>
            </a:extLst>
          </p:cNvPr>
          <p:cNvPicPr>
            <a:picLocks noGrp="1" noChangeAspect="1"/>
          </p:cNvPicPr>
          <p:nvPr>
            <p:ph sz="half" idx="1"/>
          </p:nvPr>
        </p:nvPicPr>
        <p:blipFill>
          <a:blip r:embed="rId5"/>
          <a:stretch>
            <a:fillRect/>
          </a:stretch>
        </p:blipFill>
        <p:spPr>
          <a:xfrm>
            <a:off x="2925097" y="1587079"/>
            <a:ext cx="3745887" cy="5020000"/>
          </a:xfrm>
          <a:prstGeom prst="rect">
            <a:avLst/>
          </a:prstGeom>
        </p:spPr>
      </p:pic>
      <p:pic>
        <p:nvPicPr>
          <p:cNvPr id="3074" name="Picture 2">
            <a:extLst>
              <a:ext uri="{FF2B5EF4-FFF2-40B4-BE49-F238E27FC236}">
                <a16:creationId xmlns:a16="http://schemas.microsoft.com/office/drawing/2014/main" id="{E3E0787B-B8B1-415B-B603-4F325163BE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6385" y="3287942"/>
            <a:ext cx="3581400" cy="11144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99115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able&#10;&#10;Description générée automatiquement">
            <a:extLst>
              <a:ext uri="{FF2B5EF4-FFF2-40B4-BE49-F238E27FC236}">
                <a16:creationId xmlns:a16="http://schemas.microsoft.com/office/drawing/2014/main" id="{F372E027-28B7-0C49-810F-9121F388540B}"/>
              </a:ext>
            </a:extLst>
          </p:cNvPr>
          <p:cNvPicPr>
            <a:picLocks noChangeAspect="1"/>
          </p:cNvPicPr>
          <p:nvPr/>
        </p:nvPicPr>
        <p:blipFill>
          <a:blip r:embed="rId3"/>
          <a:stretch>
            <a:fillRect/>
          </a:stretch>
        </p:blipFill>
        <p:spPr>
          <a:xfrm>
            <a:off x="0" y="0"/>
            <a:ext cx="12192000" cy="6858000"/>
          </a:xfrm>
          <a:prstGeom prst="rect">
            <a:avLst/>
          </a:prstGeom>
        </p:spPr>
      </p:pic>
      <p:sp>
        <p:nvSpPr>
          <p:cNvPr id="12" name="Titre 1">
            <a:extLst>
              <a:ext uri="{FF2B5EF4-FFF2-40B4-BE49-F238E27FC236}">
                <a16:creationId xmlns:a16="http://schemas.microsoft.com/office/drawing/2014/main" id="{4588F8AF-E38A-4DB4-84AA-A078B3538088}"/>
              </a:ext>
            </a:extLst>
          </p:cNvPr>
          <p:cNvSpPr>
            <a:spLocks noGrp="1"/>
          </p:cNvSpPr>
          <p:nvPr>
            <p:ph type="title"/>
          </p:nvPr>
        </p:nvSpPr>
        <p:spPr>
          <a:xfrm>
            <a:off x="1094202" y="204295"/>
            <a:ext cx="4556566" cy="1437753"/>
          </a:xfrm>
        </p:spPr>
        <p:txBody>
          <a:bodyPr>
            <a:normAutofit/>
          </a:bodyPr>
          <a:lstStyle/>
          <a:p>
            <a:pPr algn="ctr"/>
            <a:r>
              <a:rPr lang="fr-FR" b="1" dirty="0">
                <a:solidFill>
                  <a:schemeClr val="bg1"/>
                </a:solidFill>
                <a:effectLst>
                  <a:outerShdw blurRad="38100" dist="38100" dir="2700000" algn="tl">
                    <a:srgbClr val="000000">
                      <a:alpha val="43137"/>
                    </a:srgbClr>
                  </a:outerShdw>
                </a:effectLst>
                <a:latin typeface="Arial Black"/>
                <a:cs typeface="Arial Black"/>
              </a:rPr>
              <a:t>Le concept </a:t>
            </a:r>
            <a:r>
              <a:rPr lang="fr-FR" b="1">
                <a:solidFill>
                  <a:schemeClr val="bg1"/>
                </a:solidFill>
                <a:effectLst>
                  <a:outerShdw blurRad="38100" dist="38100" dir="2700000" algn="tl">
                    <a:srgbClr val="000000">
                      <a:alpha val="43137"/>
                    </a:srgbClr>
                  </a:outerShdw>
                </a:effectLst>
                <a:latin typeface="Arial Black"/>
                <a:cs typeface="Arial Black"/>
              </a:rPr>
              <a:t>de « Machine »</a:t>
            </a:r>
            <a:endParaRPr lang="fr-FR" b="1" dirty="0">
              <a:solidFill>
                <a:schemeClr val="bg1"/>
              </a:solidFill>
              <a:effectLst>
                <a:outerShdw blurRad="38100" dist="38100" dir="2700000" algn="tl">
                  <a:srgbClr val="000000">
                    <a:alpha val="43137"/>
                  </a:srgbClr>
                </a:outerShdw>
              </a:effectLst>
              <a:latin typeface="Arial Black"/>
              <a:cs typeface="Arial Black"/>
            </a:endParaRPr>
          </a:p>
        </p:txBody>
      </p:sp>
      <p:pic>
        <p:nvPicPr>
          <p:cNvPr id="5" name="Image 4">
            <a:extLst>
              <a:ext uri="{FF2B5EF4-FFF2-40B4-BE49-F238E27FC236}">
                <a16:creationId xmlns:a16="http://schemas.microsoft.com/office/drawing/2014/main" id="{F34120F4-2627-4D8D-B359-39D14499A937}"/>
              </a:ext>
            </a:extLst>
          </p:cNvPr>
          <p:cNvPicPr>
            <a:picLocks noChangeAspect="1"/>
          </p:cNvPicPr>
          <p:nvPr/>
        </p:nvPicPr>
        <p:blipFill>
          <a:blip r:embed="rId4"/>
          <a:stretch>
            <a:fillRect/>
          </a:stretch>
        </p:blipFill>
        <p:spPr>
          <a:xfrm>
            <a:off x="10188692" y="106285"/>
            <a:ext cx="1815010" cy="2087682"/>
          </a:xfrm>
          <a:prstGeom prst="rect">
            <a:avLst/>
          </a:prstGeom>
        </p:spPr>
      </p:pic>
      <p:pic>
        <p:nvPicPr>
          <p:cNvPr id="6" name="Espace réservé du contenu 11">
            <a:extLst>
              <a:ext uri="{FF2B5EF4-FFF2-40B4-BE49-F238E27FC236}">
                <a16:creationId xmlns:a16="http://schemas.microsoft.com/office/drawing/2014/main" id="{E5C3C937-5EB3-4C1E-B020-4A9366DD6EA6}"/>
              </a:ext>
            </a:extLst>
          </p:cNvPr>
          <p:cNvPicPr>
            <a:picLocks noGrp="1" noChangeAspect="1"/>
          </p:cNvPicPr>
          <p:nvPr>
            <p:ph sz="half" idx="1"/>
          </p:nvPr>
        </p:nvPicPr>
        <p:blipFill>
          <a:blip r:embed="rId5"/>
          <a:stretch>
            <a:fillRect/>
          </a:stretch>
        </p:blipFill>
        <p:spPr>
          <a:xfrm>
            <a:off x="2678402" y="1642048"/>
            <a:ext cx="3332254" cy="4759927"/>
          </a:xfrm>
          <a:prstGeom prst="rect">
            <a:avLst/>
          </a:prstGeom>
        </p:spPr>
      </p:pic>
      <p:pic>
        <p:nvPicPr>
          <p:cNvPr id="4098" name="Picture 2">
            <a:extLst>
              <a:ext uri="{FF2B5EF4-FFF2-40B4-BE49-F238E27FC236}">
                <a16:creationId xmlns:a16="http://schemas.microsoft.com/office/drawing/2014/main" id="{DCE7F113-E887-4073-9CC0-2A84D4E148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8187" y="3177195"/>
            <a:ext cx="2724375" cy="14650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98539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able&#10;&#10;Description générée automatiquement">
            <a:extLst>
              <a:ext uri="{FF2B5EF4-FFF2-40B4-BE49-F238E27FC236}">
                <a16:creationId xmlns:a16="http://schemas.microsoft.com/office/drawing/2014/main" id="{F372E027-28B7-0C49-810F-9121F388540B}"/>
              </a:ext>
            </a:extLst>
          </p:cNvPr>
          <p:cNvPicPr>
            <a:picLocks noChangeAspect="1"/>
          </p:cNvPicPr>
          <p:nvPr/>
        </p:nvPicPr>
        <p:blipFill>
          <a:blip r:embed="rId3"/>
          <a:stretch>
            <a:fillRect/>
          </a:stretch>
        </p:blipFill>
        <p:spPr>
          <a:xfrm>
            <a:off x="0" y="-13615"/>
            <a:ext cx="12192000" cy="6885229"/>
          </a:xfrm>
          <a:prstGeom prst="rect">
            <a:avLst/>
          </a:prstGeom>
        </p:spPr>
      </p:pic>
      <p:pic>
        <p:nvPicPr>
          <p:cNvPr id="8" name="Image 7">
            <a:extLst>
              <a:ext uri="{FF2B5EF4-FFF2-40B4-BE49-F238E27FC236}">
                <a16:creationId xmlns:a16="http://schemas.microsoft.com/office/drawing/2014/main" id="{E7DE8BDB-44DC-435B-ADDF-FE1F75757FBA}"/>
              </a:ext>
            </a:extLst>
          </p:cNvPr>
          <p:cNvPicPr>
            <a:picLocks noChangeAspect="1"/>
          </p:cNvPicPr>
          <p:nvPr/>
        </p:nvPicPr>
        <p:blipFill>
          <a:blip r:embed="rId4"/>
          <a:stretch>
            <a:fillRect/>
          </a:stretch>
        </p:blipFill>
        <p:spPr>
          <a:xfrm>
            <a:off x="6109918" y="1848862"/>
            <a:ext cx="2897384" cy="3332662"/>
          </a:xfrm>
          <a:prstGeom prst="rect">
            <a:avLst/>
          </a:prstGeom>
        </p:spPr>
      </p:pic>
      <p:pic>
        <p:nvPicPr>
          <p:cNvPr id="9" name="Image 8">
            <a:extLst>
              <a:ext uri="{FF2B5EF4-FFF2-40B4-BE49-F238E27FC236}">
                <a16:creationId xmlns:a16="http://schemas.microsoft.com/office/drawing/2014/main" id="{35577151-AF26-4F66-96E8-0C06F06B4FDD}"/>
              </a:ext>
            </a:extLst>
          </p:cNvPr>
          <p:cNvPicPr>
            <a:picLocks noChangeAspect="1"/>
          </p:cNvPicPr>
          <p:nvPr/>
        </p:nvPicPr>
        <p:blipFill>
          <a:blip r:embed="rId5"/>
          <a:stretch>
            <a:fillRect/>
          </a:stretch>
        </p:blipFill>
        <p:spPr>
          <a:xfrm>
            <a:off x="315150" y="1848862"/>
            <a:ext cx="2897384" cy="3332662"/>
          </a:xfrm>
          <a:prstGeom prst="rect">
            <a:avLst/>
          </a:prstGeom>
        </p:spPr>
      </p:pic>
      <p:pic>
        <p:nvPicPr>
          <p:cNvPr id="10" name="Image 9">
            <a:extLst>
              <a:ext uri="{FF2B5EF4-FFF2-40B4-BE49-F238E27FC236}">
                <a16:creationId xmlns:a16="http://schemas.microsoft.com/office/drawing/2014/main" id="{FCB7751A-3C68-4DFB-9DB9-A4032A27B4FA}"/>
              </a:ext>
            </a:extLst>
          </p:cNvPr>
          <p:cNvPicPr>
            <a:picLocks noChangeAspect="1"/>
          </p:cNvPicPr>
          <p:nvPr/>
        </p:nvPicPr>
        <p:blipFill>
          <a:blip r:embed="rId6"/>
          <a:stretch>
            <a:fillRect/>
          </a:stretch>
        </p:blipFill>
        <p:spPr>
          <a:xfrm>
            <a:off x="8823996" y="1848862"/>
            <a:ext cx="2897384" cy="3332662"/>
          </a:xfrm>
          <a:prstGeom prst="rect">
            <a:avLst/>
          </a:prstGeom>
        </p:spPr>
      </p:pic>
      <p:pic>
        <p:nvPicPr>
          <p:cNvPr id="11" name="Image 10">
            <a:extLst>
              <a:ext uri="{FF2B5EF4-FFF2-40B4-BE49-F238E27FC236}">
                <a16:creationId xmlns:a16="http://schemas.microsoft.com/office/drawing/2014/main" id="{3C1B4716-2306-4AA3-91EC-AEE1B4F556DA}"/>
              </a:ext>
            </a:extLst>
          </p:cNvPr>
          <p:cNvPicPr>
            <a:picLocks noChangeAspect="1"/>
          </p:cNvPicPr>
          <p:nvPr/>
        </p:nvPicPr>
        <p:blipFill>
          <a:blip r:embed="rId7"/>
          <a:stretch>
            <a:fillRect/>
          </a:stretch>
        </p:blipFill>
        <p:spPr>
          <a:xfrm>
            <a:off x="3212534" y="1848862"/>
            <a:ext cx="2897384" cy="3332662"/>
          </a:xfrm>
          <a:prstGeom prst="rect">
            <a:avLst/>
          </a:prstGeom>
        </p:spPr>
      </p:pic>
      <p:sp>
        <p:nvSpPr>
          <p:cNvPr id="2" name="ZoneTexte 1">
            <a:extLst>
              <a:ext uri="{FF2B5EF4-FFF2-40B4-BE49-F238E27FC236}">
                <a16:creationId xmlns:a16="http://schemas.microsoft.com/office/drawing/2014/main" id="{6AE0AA15-AE50-4B11-A722-A3CCD9A220A4}"/>
              </a:ext>
            </a:extLst>
          </p:cNvPr>
          <p:cNvSpPr txBox="1"/>
          <p:nvPr/>
        </p:nvSpPr>
        <p:spPr>
          <a:xfrm>
            <a:off x="634701" y="539711"/>
            <a:ext cx="10950434" cy="769441"/>
          </a:xfrm>
          <a:prstGeom prst="rect">
            <a:avLst/>
          </a:prstGeom>
          <a:noFill/>
        </p:spPr>
        <p:txBody>
          <a:bodyPr wrap="none" rtlCol="0">
            <a:spAutoFit/>
          </a:bodyPr>
          <a:lstStyle/>
          <a:p>
            <a:r>
              <a:rPr lang="fr-FR" sz="4400" dirty="0">
                <a:solidFill>
                  <a:schemeClr val="bg1"/>
                </a:solidFill>
                <a:latin typeface="Arial" panose="020B0604020202020204" pitchFamily="34" charset="0"/>
                <a:cs typeface="Arial" panose="020B0604020202020204" pitchFamily="34" charset="0"/>
              </a:rPr>
              <a:t>Les sciences du numérique, c’est à la fois :</a:t>
            </a:r>
          </a:p>
        </p:txBody>
      </p:sp>
      <p:sp>
        <p:nvSpPr>
          <p:cNvPr id="3" name="ZoneTexte 2">
            <a:extLst>
              <a:ext uri="{FF2B5EF4-FFF2-40B4-BE49-F238E27FC236}">
                <a16:creationId xmlns:a16="http://schemas.microsoft.com/office/drawing/2014/main" id="{AC4F2D3F-F894-41F6-8619-579165D930EF}"/>
              </a:ext>
            </a:extLst>
          </p:cNvPr>
          <p:cNvSpPr txBox="1"/>
          <p:nvPr/>
        </p:nvSpPr>
        <p:spPr>
          <a:xfrm flipH="1">
            <a:off x="0" y="6388904"/>
            <a:ext cx="5453335" cy="369332"/>
          </a:xfrm>
          <a:prstGeom prst="rect">
            <a:avLst/>
          </a:prstGeom>
          <a:noFill/>
        </p:spPr>
        <p:txBody>
          <a:bodyPr wrap="square" lIns="91440" tIns="45720" rIns="91440" bIns="45720" rtlCol="0" anchor="t">
            <a:spAutoFit/>
          </a:bodyPr>
          <a:lstStyle/>
          <a:p>
            <a:r>
              <a:rPr lang="fr-FR" b="1" dirty="0">
                <a:solidFill>
                  <a:schemeClr val="bg1"/>
                </a:solidFill>
              </a:rPr>
              <a:t>Source : cartes tirées de </a:t>
            </a:r>
            <a:r>
              <a:rPr lang="fr-FR" b="1" i="1" dirty="0">
                <a:solidFill>
                  <a:schemeClr val="bg1"/>
                </a:solidFill>
              </a:rPr>
              <a:t>L’informatique de A à Z</a:t>
            </a:r>
            <a:r>
              <a:rPr lang="fr-FR" b="1" dirty="0">
                <a:solidFill>
                  <a:schemeClr val="bg1"/>
                </a:solidFill>
              </a:rPr>
              <a:t>, Inria</a:t>
            </a:r>
          </a:p>
        </p:txBody>
      </p:sp>
    </p:spTree>
    <p:extLst>
      <p:ext uri="{BB962C8B-B14F-4D97-AF65-F5344CB8AC3E}">
        <p14:creationId xmlns:p14="http://schemas.microsoft.com/office/powerpoint/2010/main" val="3946495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able&#10;&#10;Description générée automatiquement">
            <a:extLst>
              <a:ext uri="{FF2B5EF4-FFF2-40B4-BE49-F238E27FC236}">
                <a16:creationId xmlns:a16="http://schemas.microsoft.com/office/drawing/2014/main" id="{729C5A40-9C21-44B3-8294-B1293C8811E4}"/>
              </a:ext>
            </a:extLst>
          </p:cNvPr>
          <p:cNvPicPr>
            <a:picLocks noChangeAspect="1"/>
          </p:cNvPicPr>
          <p:nvPr/>
        </p:nvPicPr>
        <p:blipFill>
          <a:blip r:embed="rId3"/>
          <a:stretch>
            <a:fillRect/>
          </a:stretch>
        </p:blipFill>
        <p:spPr>
          <a:xfrm>
            <a:off x="0" y="0"/>
            <a:ext cx="12192000" cy="6858000"/>
          </a:xfrm>
          <a:prstGeom prst="rect">
            <a:avLst/>
          </a:prstGeom>
        </p:spPr>
      </p:pic>
      <p:sp>
        <p:nvSpPr>
          <p:cNvPr id="4" name="Cube 3"/>
          <p:cNvSpPr/>
          <p:nvPr/>
        </p:nvSpPr>
        <p:spPr>
          <a:xfrm>
            <a:off x="4757736" y="3654727"/>
            <a:ext cx="3314700" cy="1114425"/>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4866541" y="4111927"/>
            <a:ext cx="2820003" cy="523220"/>
          </a:xfrm>
          <a:prstGeom prst="rect">
            <a:avLst/>
          </a:prstGeom>
          <a:noFill/>
        </p:spPr>
        <p:txBody>
          <a:bodyPr wrap="none" rtlCol="0">
            <a:spAutoFit/>
          </a:bodyPr>
          <a:lstStyle/>
          <a:p>
            <a:r>
              <a:rPr lang="fr-FR" sz="2800" b="1" dirty="0">
                <a:solidFill>
                  <a:srgbClr val="FF0000"/>
                </a:solidFill>
              </a:rPr>
              <a:t>ALGORITHME</a:t>
            </a:r>
          </a:p>
        </p:txBody>
      </p:sp>
      <p:sp>
        <p:nvSpPr>
          <p:cNvPr id="6" name="Cube 5"/>
          <p:cNvSpPr/>
          <p:nvPr/>
        </p:nvSpPr>
        <p:spPr>
          <a:xfrm>
            <a:off x="4164803" y="1911652"/>
            <a:ext cx="4500563" cy="2857500"/>
          </a:xfrm>
          <a:prstGeom prst="cub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5257256" y="2859751"/>
            <a:ext cx="2038571" cy="523220"/>
          </a:xfrm>
          <a:prstGeom prst="rect">
            <a:avLst/>
          </a:prstGeom>
          <a:noFill/>
        </p:spPr>
        <p:txBody>
          <a:bodyPr wrap="none" rtlCol="0">
            <a:spAutoFit/>
          </a:bodyPr>
          <a:lstStyle/>
          <a:p>
            <a:r>
              <a:rPr lang="fr-FR" sz="2800" b="1" dirty="0"/>
              <a:t>LANGAGE</a:t>
            </a:r>
          </a:p>
        </p:txBody>
      </p:sp>
      <p:sp>
        <p:nvSpPr>
          <p:cNvPr id="7" name="Cube 6"/>
          <p:cNvSpPr/>
          <p:nvPr/>
        </p:nvSpPr>
        <p:spPr>
          <a:xfrm>
            <a:off x="3343056" y="1312572"/>
            <a:ext cx="5505883" cy="486213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t>MACHINE</a:t>
            </a:r>
          </a:p>
        </p:txBody>
      </p:sp>
      <p:sp>
        <p:nvSpPr>
          <p:cNvPr id="8" name="Flèche vers le bas 7"/>
          <p:cNvSpPr/>
          <p:nvPr/>
        </p:nvSpPr>
        <p:spPr>
          <a:xfrm>
            <a:off x="5756562" y="719581"/>
            <a:ext cx="678873" cy="159327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4013827" y="106055"/>
            <a:ext cx="4164345" cy="523220"/>
          </a:xfrm>
          <a:prstGeom prst="rect">
            <a:avLst/>
          </a:prstGeom>
          <a:noFill/>
        </p:spPr>
        <p:txBody>
          <a:bodyPr wrap="none" rtlCol="0">
            <a:spAutoFit/>
          </a:bodyPr>
          <a:lstStyle/>
          <a:p>
            <a:r>
              <a:rPr lang="fr-FR" sz="2800" b="1" dirty="0">
                <a:solidFill>
                  <a:schemeClr val="bg1"/>
                </a:solidFill>
              </a:rPr>
              <a:t>DONNEES/INFORMATIONS</a:t>
            </a:r>
          </a:p>
        </p:txBody>
      </p:sp>
    </p:spTree>
    <p:extLst>
      <p:ext uri="{BB962C8B-B14F-4D97-AF65-F5344CB8AC3E}">
        <p14:creationId xmlns:p14="http://schemas.microsoft.com/office/powerpoint/2010/main" val="306540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0-#ppt_h/2"/>
                                          </p:val>
                                        </p:tav>
                                        <p:tav tm="100000">
                                          <p:val>
                                            <p:strVal val="#ppt_y"/>
                                          </p:val>
                                        </p:tav>
                                      </p:tavLst>
                                    </p:anim>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0 -4.81481E-6 L 0 0.25 " pathEditMode="relative" rAng="0" ptsTypes="AA">
                                      <p:cBhvr>
                                        <p:cTn id="40" dur="2000" fill="hold"/>
                                        <p:tgtEl>
                                          <p:spTgt spid="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6" grpId="0" animBg="1"/>
      <p:bldP spid="5" grpId="0"/>
      <p:bldP spid="7" grpId="0" animBg="1"/>
      <p:bldP spid="8" grpId="0" animBg="1"/>
      <p:bldP spid="8" grpId="1"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able&#10;&#10;Description générée automatiquement">
            <a:extLst>
              <a:ext uri="{FF2B5EF4-FFF2-40B4-BE49-F238E27FC236}">
                <a16:creationId xmlns:a16="http://schemas.microsoft.com/office/drawing/2014/main" id="{C87B8958-AF5D-48AD-88B8-7561E5C80E0D}"/>
              </a:ext>
            </a:extLst>
          </p:cNvPr>
          <p:cNvPicPr>
            <a:picLocks noChangeAspect="1"/>
          </p:cNvPicPr>
          <p:nvPr/>
        </p:nvPicPr>
        <p:blipFill>
          <a:blip r:embed="rId3"/>
          <a:stretch>
            <a:fillRect/>
          </a:stretch>
        </p:blipFill>
        <p:spPr>
          <a:xfrm>
            <a:off x="0" y="0"/>
            <a:ext cx="12192000" cy="6858000"/>
          </a:xfrm>
          <a:prstGeom prst="rect">
            <a:avLst/>
          </a:prstGeom>
        </p:spPr>
      </p:pic>
      <p:sp>
        <p:nvSpPr>
          <p:cNvPr id="4" name="Cube 3"/>
          <p:cNvSpPr/>
          <p:nvPr/>
        </p:nvSpPr>
        <p:spPr>
          <a:xfrm>
            <a:off x="4757736" y="3654727"/>
            <a:ext cx="3314700" cy="1114425"/>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4866541" y="4111927"/>
            <a:ext cx="2820003" cy="523220"/>
          </a:xfrm>
          <a:prstGeom prst="rect">
            <a:avLst/>
          </a:prstGeom>
          <a:noFill/>
        </p:spPr>
        <p:txBody>
          <a:bodyPr wrap="none" rtlCol="0">
            <a:spAutoFit/>
          </a:bodyPr>
          <a:lstStyle/>
          <a:p>
            <a:r>
              <a:rPr lang="fr-FR" sz="2800" b="1" dirty="0">
                <a:solidFill>
                  <a:srgbClr val="FF0000"/>
                </a:solidFill>
              </a:rPr>
              <a:t>ALGORITHME</a:t>
            </a:r>
          </a:p>
        </p:txBody>
      </p:sp>
      <p:sp>
        <p:nvSpPr>
          <p:cNvPr id="6" name="Cube 5"/>
          <p:cNvSpPr/>
          <p:nvPr/>
        </p:nvSpPr>
        <p:spPr>
          <a:xfrm>
            <a:off x="4164803" y="1911652"/>
            <a:ext cx="4500563" cy="2857500"/>
          </a:xfrm>
          <a:prstGeom prst="cube">
            <a:avLst/>
          </a:prstGeom>
          <a:solidFill>
            <a:schemeClr val="accent3">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5257256" y="2859751"/>
            <a:ext cx="2038571" cy="523220"/>
          </a:xfrm>
          <a:prstGeom prst="rect">
            <a:avLst/>
          </a:prstGeom>
          <a:noFill/>
        </p:spPr>
        <p:txBody>
          <a:bodyPr wrap="none" rtlCol="0">
            <a:spAutoFit/>
          </a:bodyPr>
          <a:lstStyle/>
          <a:p>
            <a:r>
              <a:rPr lang="fr-FR" sz="2800" b="1" dirty="0"/>
              <a:t>LANGAGE</a:t>
            </a:r>
          </a:p>
        </p:txBody>
      </p:sp>
      <p:sp>
        <p:nvSpPr>
          <p:cNvPr id="7" name="Cube 6"/>
          <p:cNvSpPr/>
          <p:nvPr/>
        </p:nvSpPr>
        <p:spPr>
          <a:xfrm>
            <a:off x="3662142" y="1078170"/>
            <a:ext cx="5505883" cy="4862130"/>
          </a:xfrm>
          <a:prstGeom prst="cube">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400" b="1" dirty="0"/>
          </a:p>
          <a:p>
            <a:pPr algn="ctr"/>
            <a:endParaRPr lang="fr-FR" sz="4400" b="1" dirty="0"/>
          </a:p>
          <a:p>
            <a:pPr algn="ctr"/>
            <a:endParaRPr lang="fr-FR" sz="4400" b="1" dirty="0"/>
          </a:p>
          <a:p>
            <a:pPr algn="ctr"/>
            <a:endParaRPr lang="fr-FR" sz="4400" b="1" dirty="0"/>
          </a:p>
          <a:p>
            <a:pPr algn="ctr"/>
            <a:r>
              <a:rPr lang="fr-FR" sz="4400" b="1" dirty="0"/>
              <a:t>MACHINE</a:t>
            </a:r>
          </a:p>
        </p:txBody>
      </p:sp>
      <p:sp>
        <p:nvSpPr>
          <p:cNvPr id="8" name="Flèche vers le bas 7"/>
          <p:cNvSpPr/>
          <p:nvPr/>
        </p:nvSpPr>
        <p:spPr>
          <a:xfrm>
            <a:off x="6301511" y="791407"/>
            <a:ext cx="678873" cy="1593273"/>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4367072" y="268187"/>
            <a:ext cx="5226624" cy="523220"/>
          </a:xfrm>
          <a:prstGeom prst="rect">
            <a:avLst/>
          </a:prstGeom>
          <a:noFill/>
        </p:spPr>
        <p:txBody>
          <a:bodyPr wrap="none" rtlCol="0">
            <a:spAutoFit/>
          </a:bodyPr>
          <a:lstStyle/>
          <a:p>
            <a:r>
              <a:rPr lang="fr-FR" sz="2800" b="1" dirty="0"/>
              <a:t>DONNEES/INFORMATIONS</a:t>
            </a:r>
          </a:p>
        </p:txBody>
      </p:sp>
    </p:spTree>
    <p:extLst>
      <p:ext uri="{BB962C8B-B14F-4D97-AF65-F5344CB8AC3E}">
        <p14:creationId xmlns:p14="http://schemas.microsoft.com/office/powerpoint/2010/main" val="1854553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2E66CC-2AFB-4020-84D6-08B55494A678}"/>
              </a:ext>
            </a:extLst>
          </p:cNvPr>
          <p:cNvSpPr/>
          <p:nvPr/>
        </p:nvSpPr>
        <p:spPr>
          <a:xfrm>
            <a:off x="0" y="4252532"/>
            <a:ext cx="12191980" cy="260545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10B40B3-1D98-498F-96C2-B37770909200}"/>
              </a:ext>
            </a:extLst>
          </p:cNvPr>
          <p:cNvSpPr>
            <a:spLocks noGrp="1"/>
          </p:cNvSpPr>
          <p:nvPr>
            <p:ph type="title"/>
          </p:nvPr>
        </p:nvSpPr>
        <p:spPr>
          <a:xfrm>
            <a:off x="609601" y="4575566"/>
            <a:ext cx="10923638" cy="1317643"/>
          </a:xfrm>
        </p:spPr>
        <p:txBody>
          <a:bodyPr vert="horz" lIns="91440" tIns="45720" rIns="91440" bIns="45720" rtlCol="0" anchor="b">
            <a:normAutofit/>
          </a:bodyPr>
          <a:lstStyle/>
          <a:p>
            <a:pPr algn="ctr"/>
            <a:r>
              <a:rPr lang="en-US" sz="5100" b="1" kern="1200" dirty="0">
                <a:solidFill>
                  <a:schemeClr val="bg1"/>
                </a:solidFill>
                <a:effectLst>
                  <a:outerShdw blurRad="38100" dist="38100" dir="2700000" algn="tl">
                    <a:srgbClr val="000000">
                      <a:alpha val="43137"/>
                    </a:srgbClr>
                  </a:outerShdw>
                </a:effectLst>
                <a:latin typeface="+mj-lt"/>
                <a:ea typeface="+mj-ea"/>
                <a:cs typeface="+mj-cs"/>
              </a:rPr>
              <a:t>Le </a:t>
            </a:r>
            <a:r>
              <a:rPr lang="en-US" sz="5100" b="1" kern="1200" dirty="0" err="1">
                <a:solidFill>
                  <a:schemeClr val="bg1"/>
                </a:solidFill>
                <a:effectLst>
                  <a:outerShdw blurRad="38100" dist="38100" dir="2700000" algn="tl">
                    <a:srgbClr val="000000">
                      <a:alpha val="43137"/>
                    </a:srgbClr>
                  </a:outerShdw>
                </a:effectLst>
                <a:latin typeface="+mj-lt"/>
                <a:ea typeface="+mj-ea"/>
                <a:cs typeface="+mj-cs"/>
              </a:rPr>
              <a:t>jeu</a:t>
            </a:r>
            <a:r>
              <a:rPr lang="en-US" sz="5100" b="1" kern="1200" dirty="0">
                <a:solidFill>
                  <a:schemeClr val="bg1"/>
                </a:solidFill>
                <a:effectLst>
                  <a:outerShdw blurRad="38100" dist="38100" dir="2700000" algn="tl">
                    <a:srgbClr val="000000">
                      <a:alpha val="43137"/>
                    </a:srgbClr>
                  </a:outerShdw>
                </a:effectLst>
                <a:latin typeface="+mj-lt"/>
                <a:ea typeface="+mj-ea"/>
                <a:cs typeface="+mj-cs"/>
              </a:rPr>
              <a:t> de </a:t>
            </a:r>
            <a:r>
              <a:rPr lang="en-US" sz="5100" b="1" kern="1200" dirty="0" err="1">
                <a:solidFill>
                  <a:schemeClr val="bg1"/>
                </a:solidFill>
                <a:effectLst>
                  <a:outerShdw blurRad="38100" dist="38100" dir="2700000" algn="tl">
                    <a:srgbClr val="000000">
                      <a:alpha val="43137"/>
                    </a:srgbClr>
                  </a:outerShdw>
                </a:effectLst>
                <a:latin typeface="+mj-lt"/>
                <a:ea typeface="+mj-ea"/>
                <a:cs typeface="+mj-cs"/>
              </a:rPr>
              <a:t>Nim</a:t>
            </a:r>
            <a:endParaRPr lang="en-US" sz="5100" b="1" kern="1200"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8" name="Image 7" descr="Une image contenant table&#10;&#10;Description générée automatiquement">
            <a:extLst>
              <a:ext uri="{FF2B5EF4-FFF2-40B4-BE49-F238E27FC236}">
                <a16:creationId xmlns:a16="http://schemas.microsoft.com/office/drawing/2014/main" id="{F1B9AC3D-B6C4-4A08-8C48-DDBA31B5DA27}"/>
              </a:ext>
            </a:extLst>
          </p:cNvPr>
          <p:cNvPicPr>
            <a:picLocks noChangeAspect="1"/>
          </p:cNvPicPr>
          <p:nvPr/>
        </p:nvPicPr>
        <p:blipFill rotWithShape="1">
          <a:blip r:embed="rId2"/>
          <a:srcRect l="19366" r="-1" b="-1"/>
          <a:stretch/>
        </p:blipFill>
        <p:spPr>
          <a:xfrm>
            <a:off x="20" y="10"/>
            <a:ext cx="6095974" cy="4252522"/>
          </a:xfrm>
          <a:prstGeom prst="rect">
            <a:avLst/>
          </a:prstGeom>
        </p:spPr>
      </p:pic>
      <p:pic>
        <p:nvPicPr>
          <p:cNvPr id="5" name="Image 4">
            <a:extLst>
              <a:ext uri="{FF2B5EF4-FFF2-40B4-BE49-F238E27FC236}">
                <a16:creationId xmlns:a16="http://schemas.microsoft.com/office/drawing/2014/main" id="{E3959195-2DA7-4385-A5A9-6EE026C45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8816" y="41759"/>
            <a:ext cx="2995384" cy="4210773"/>
          </a:xfrm>
          <a:prstGeom prst="rect">
            <a:avLst/>
          </a:prstGeom>
        </p:spPr>
      </p:pic>
    </p:spTree>
    <p:extLst>
      <p:ext uri="{BB962C8B-B14F-4D97-AF65-F5344CB8AC3E}">
        <p14:creationId xmlns:p14="http://schemas.microsoft.com/office/powerpoint/2010/main" val="4229319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able&#10;&#10;Description générée automatiquement">
            <a:extLst>
              <a:ext uri="{FF2B5EF4-FFF2-40B4-BE49-F238E27FC236}">
                <a16:creationId xmlns:a16="http://schemas.microsoft.com/office/drawing/2014/main" id="{67778C8F-3116-465A-BDE4-06677DE88449}"/>
              </a:ext>
            </a:extLst>
          </p:cNvPr>
          <p:cNvPicPr>
            <a:picLocks noChangeAspect="1"/>
          </p:cNvPicPr>
          <p:nvPr/>
        </p:nvPicPr>
        <p:blipFill>
          <a:blip r:embed="rId3"/>
          <a:stretch>
            <a:fillRect/>
          </a:stretch>
        </p:blipFill>
        <p:spPr>
          <a:xfrm>
            <a:off x="0" y="0"/>
            <a:ext cx="12192000" cy="6858000"/>
          </a:xfrm>
          <a:prstGeom prst="rect">
            <a:avLst/>
          </a:prstGeom>
        </p:spPr>
      </p:pic>
      <p:sp>
        <p:nvSpPr>
          <p:cNvPr id="4" name="ZoneTexte 3"/>
          <p:cNvSpPr txBox="1"/>
          <p:nvPr/>
        </p:nvSpPr>
        <p:spPr>
          <a:xfrm>
            <a:off x="5344890" y="2874125"/>
            <a:ext cx="6591755" cy="954107"/>
          </a:xfrm>
          <a:prstGeom prst="rect">
            <a:avLst/>
          </a:prstGeom>
          <a:noFill/>
        </p:spPr>
        <p:txBody>
          <a:bodyPr wrap="square" rtlCol="0">
            <a:spAutoFit/>
          </a:bodyPr>
          <a:lstStyle/>
          <a:p>
            <a:r>
              <a:rPr lang="fr-FR" sz="2800" dirty="0"/>
              <a:t>Avec des allumettes, des bouchons, des jetons ou des nounours à la guimauve …</a:t>
            </a:r>
          </a:p>
        </p:txBody>
      </p:sp>
      <p:pic>
        <p:nvPicPr>
          <p:cNvPr id="6" name="Image 5">
            <a:extLst>
              <a:ext uri="{FF2B5EF4-FFF2-40B4-BE49-F238E27FC236}">
                <a16:creationId xmlns:a16="http://schemas.microsoft.com/office/drawing/2014/main" id="{BDB1F475-D90A-402D-88FF-E01C0AB4C18D}"/>
              </a:ext>
            </a:extLst>
          </p:cNvPr>
          <p:cNvPicPr>
            <a:picLocks noChangeAspect="1"/>
          </p:cNvPicPr>
          <p:nvPr/>
        </p:nvPicPr>
        <p:blipFill>
          <a:blip r:embed="rId4"/>
          <a:stretch>
            <a:fillRect/>
          </a:stretch>
        </p:blipFill>
        <p:spPr>
          <a:xfrm>
            <a:off x="666279" y="1891682"/>
            <a:ext cx="3619814" cy="2598645"/>
          </a:xfrm>
          <a:prstGeom prst="rect">
            <a:avLst/>
          </a:prstGeom>
        </p:spPr>
      </p:pic>
    </p:spTree>
    <p:extLst>
      <p:ext uri="{BB962C8B-B14F-4D97-AF65-F5344CB8AC3E}">
        <p14:creationId xmlns:p14="http://schemas.microsoft.com/office/powerpoint/2010/main" val="3855586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A0722C1D-424D-4D4C-9EA8-6446069CD20A}"/>
              </a:ext>
            </a:extLst>
          </p:cNvPr>
          <p:cNvSpPr txBox="1"/>
          <p:nvPr/>
        </p:nvSpPr>
        <p:spPr>
          <a:xfrm>
            <a:off x="6209210" y="316942"/>
            <a:ext cx="4887685" cy="64909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a:latin typeface="+mj-lt"/>
                <a:ea typeface="+mj-ea"/>
                <a:cs typeface="+mj-cs"/>
              </a:rPr>
              <a:t>Déroulé</a:t>
            </a:r>
          </a:p>
        </p:txBody>
      </p:sp>
      <p:pic>
        <p:nvPicPr>
          <p:cNvPr id="4" name="Image 3" descr="Une image contenant table&#10;&#10;Description générée automatiquement">
            <a:extLst>
              <a:ext uri="{FF2B5EF4-FFF2-40B4-BE49-F238E27FC236}">
                <a16:creationId xmlns:a16="http://schemas.microsoft.com/office/drawing/2014/main" id="{F372E027-28B7-0C49-810F-9121F388540B}"/>
              </a:ext>
            </a:extLst>
          </p:cNvPr>
          <p:cNvPicPr>
            <a:picLocks noChangeAspect="1"/>
          </p:cNvPicPr>
          <p:nvPr/>
        </p:nvPicPr>
        <p:blipFill rotWithShape="1">
          <a:blip r:embed="rId3"/>
          <a:srcRect l="49733" r="1" b="1"/>
          <a:stretch/>
        </p:blipFill>
        <p:spPr>
          <a:xfrm>
            <a:off x="391903" y="573678"/>
            <a:ext cx="5103206" cy="5710645"/>
          </a:xfrm>
          <a:prstGeom prst="rect">
            <a:avLst/>
          </a:prstGeom>
        </p:spPr>
      </p:pic>
      <p:cxnSp>
        <p:nvCxnSpPr>
          <p:cNvPr id="16" name="Straight Connector 15">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533E2898-D6E7-46A8-BE32-A129BC5F7FF7}"/>
              </a:ext>
            </a:extLst>
          </p:cNvPr>
          <p:cNvSpPr txBox="1"/>
          <p:nvPr/>
        </p:nvSpPr>
        <p:spPr>
          <a:xfrm>
            <a:off x="6688182" y="1857829"/>
            <a:ext cx="4887685" cy="424687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b="1" dirty="0" err="1"/>
              <a:t>Qu’est-ce</a:t>
            </a:r>
            <a:r>
              <a:rPr lang="en-US" sz="2800" b="1" dirty="0"/>
              <a:t> que </a:t>
            </a:r>
            <a:r>
              <a:rPr lang="en-US" sz="2800" b="1" dirty="0" err="1"/>
              <a:t>l’IA</a:t>
            </a:r>
            <a:r>
              <a:rPr lang="en-US" sz="2800" b="1" dirty="0"/>
              <a:t> ?</a:t>
            </a:r>
          </a:p>
          <a:p>
            <a:pPr indent="-228600">
              <a:lnSpc>
                <a:spcPct val="90000"/>
              </a:lnSpc>
              <a:spcAft>
                <a:spcPts val="600"/>
              </a:spcAft>
              <a:buFont typeface="Arial" panose="020B0604020202020204" pitchFamily="34" charset="0"/>
              <a:buChar char="•"/>
            </a:pPr>
            <a:endParaRPr lang="en-US" sz="2800" b="1" dirty="0"/>
          </a:p>
          <a:p>
            <a:pPr indent="-228600">
              <a:lnSpc>
                <a:spcPct val="90000"/>
              </a:lnSpc>
              <a:spcAft>
                <a:spcPts val="600"/>
              </a:spcAft>
              <a:buFont typeface="Arial" panose="020B0604020202020204" pitchFamily="34" charset="0"/>
              <a:buChar char="•"/>
            </a:pPr>
            <a:r>
              <a:rPr lang="en-US" sz="2800" b="1" dirty="0"/>
              <a:t>Les 4 concepts </a:t>
            </a:r>
            <a:r>
              <a:rPr lang="en-US" sz="2800" b="1" dirty="0" err="1"/>
              <a:t>informatiques</a:t>
            </a:r>
            <a:r>
              <a:rPr lang="en-US" sz="2800" b="1" dirty="0"/>
              <a:t> </a:t>
            </a:r>
          </a:p>
          <a:p>
            <a:pPr marL="457200" indent="-228600">
              <a:lnSpc>
                <a:spcPct val="90000"/>
              </a:lnSpc>
              <a:spcAft>
                <a:spcPts val="600"/>
              </a:spcAft>
              <a:buFont typeface="Arial" panose="020B0604020202020204" pitchFamily="34" charset="0"/>
              <a:buChar char="•"/>
            </a:pPr>
            <a:endParaRPr lang="en-US" sz="2800" b="1" dirty="0"/>
          </a:p>
          <a:p>
            <a:pPr indent="-228600">
              <a:lnSpc>
                <a:spcPct val="90000"/>
              </a:lnSpc>
              <a:spcAft>
                <a:spcPts val="600"/>
              </a:spcAft>
              <a:buFont typeface="Arial" panose="020B0604020202020204" pitchFamily="34" charset="0"/>
              <a:buChar char="•"/>
            </a:pPr>
            <a:r>
              <a:rPr lang="en-US" sz="2800" b="1" dirty="0"/>
              <a:t>Le </a:t>
            </a:r>
            <a:r>
              <a:rPr lang="en-US" sz="2800" b="1" dirty="0" err="1"/>
              <a:t>jeu</a:t>
            </a:r>
            <a:r>
              <a:rPr lang="en-US" sz="2800" b="1" dirty="0"/>
              <a:t> de NIM (</a:t>
            </a:r>
            <a:r>
              <a:rPr lang="en-US" sz="2800" b="1" dirty="0" err="1"/>
              <a:t>informatique</a:t>
            </a:r>
            <a:r>
              <a:rPr lang="en-US" sz="2800" b="1" dirty="0"/>
              <a:t> </a:t>
            </a:r>
            <a:r>
              <a:rPr lang="en-US" sz="2800" b="1" dirty="0" err="1"/>
              <a:t>débranchée</a:t>
            </a:r>
            <a:r>
              <a:rPr lang="en-US" sz="2800" b="1" dirty="0"/>
              <a:t>)</a:t>
            </a:r>
          </a:p>
          <a:p>
            <a:pPr indent="-228600">
              <a:lnSpc>
                <a:spcPct val="90000"/>
              </a:lnSpc>
              <a:spcAft>
                <a:spcPts val="600"/>
              </a:spcAft>
              <a:buFont typeface="Arial" panose="020B0604020202020204" pitchFamily="34" charset="0"/>
              <a:buChar char="•"/>
            </a:pPr>
            <a:endParaRPr lang="en-US" sz="2800" b="1" dirty="0"/>
          </a:p>
          <a:p>
            <a:pPr indent="-228600">
              <a:lnSpc>
                <a:spcPct val="90000"/>
              </a:lnSpc>
              <a:spcAft>
                <a:spcPts val="600"/>
              </a:spcAft>
              <a:buFont typeface="Arial" panose="020B0604020202020204" pitchFamily="34" charset="0"/>
              <a:buChar char="•"/>
            </a:pPr>
            <a:r>
              <a:rPr lang="en-US" sz="2800" b="1" dirty="0"/>
              <a:t>La machine qui </a:t>
            </a:r>
            <a:r>
              <a:rPr lang="en-US" sz="2800" b="1" dirty="0" err="1"/>
              <a:t>apprend</a:t>
            </a:r>
            <a:r>
              <a:rPr lang="en-US" sz="2800" b="1" dirty="0"/>
              <a:t> </a:t>
            </a:r>
            <a:r>
              <a:rPr lang="en-US" sz="2800" b="1" dirty="0" err="1"/>
              <a:t>toute</a:t>
            </a:r>
            <a:r>
              <a:rPr lang="en-US" sz="2800" b="1" dirty="0"/>
              <a:t> </a:t>
            </a:r>
            <a:r>
              <a:rPr lang="en-US" sz="2800" b="1" dirty="0" err="1"/>
              <a:t>seule</a:t>
            </a:r>
            <a:endParaRPr lang="en-US" sz="2800" b="1" dirty="0"/>
          </a:p>
          <a:p>
            <a:pPr indent="-228600">
              <a:lnSpc>
                <a:spcPct val="90000"/>
              </a:lnSpc>
              <a:spcAft>
                <a:spcPts val="600"/>
              </a:spcAft>
              <a:buFont typeface="Arial" panose="020B0604020202020204" pitchFamily="34" charset="0"/>
              <a:buChar char="•"/>
            </a:pPr>
            <a:endParaRPr lang="en-US" sz="2000" dirty="0"/>
          </a:p>
        </p:txBody>
      </p:sp>
      <p:sp>
        <p:nvSpPr>
          <p:cNvPr id="3" name="ZoneTexte 2">
            <a:extLst>
              <a:ext uri="{FF2B5EF4-FFF2-40B4-BE49-F238E27FC236}">
                <a16:creationId xmlns:a16="http://schemas.microsoft.com/office/drawing/2014/main" id="{C33357C7-5232-47CE-83BF-D97CAE36DD1A}"/>
              </a:ext>
            </a:extLst>
          </p:cNvPr>
          <p:cNvSpPr txBox="1"/>
          <p:nvPr/>
        </p:nvSpPr>
        <p:spPr>
          <a:xfrm>
            <a:off x="928468" y="2729132"/>
            <a:ext cx="184731" cy="369332"/>
          </a:xfrm>
          <a:prstGeom prst="rect">
            <a:avLst/>
          </a:prstGeom>
          <a:noFill/>
        </p:spPr>
        <p:txBody>
          <a:bodyPr wrap="none" rtlCol="0">
            <a:spAutoFit/>
          </a:bodyPr>
          <a:lstStyle/>
          <a:p>
            <a:endParaRPr lang="fr-FR" dirty="0"/>
          </a:p>
        </p:txBody>
      </p:sp>
      <p:sp>
        <p:nvSpPr>
          <p:cNvPr id="7" name="ZoneTexte 6">
            <a:extLst>
              <a:ext uri="{FF2B5EF4-FFF2-40B4-BE49-F238E27FC236}">
                <a16:creationId xmlns:a16="http://schemas.microsoft.com/office/drawing/2014/main" id="{B431FBBB-9465-4035-B1C6-C53206B44CA0}"/>
              </a:ext>
            </a:extLst>
          </p:cNvPr>
          <p:cNvSpPr txBox="1"/>
          <p:nvPr/>
        </p:nvSpPr>
        <p:spPr>
          <a:xfrm>
            <a:off x="689317" y="2729132"/>
            <a:ext cx="184731" cy="369332"/>
          </a:xfrm>
          <a:prstGeom prst="rect">
            <a:avLst/>
          </a:prstGeom>
          <a:noFill/>
        </p:spPr>
        <p:txBody>
          <a:bodyPr wrap="none" rtlCol="0">
            <a:spAutoFit/>
          </a:bodyPr>
          <a:lstStyle/>
          <a:p>
            <a:endParaRPr lang="fr-FR" dirty="0"/>
          </a:p>
        </p:txBody>
      </p:sp>
      <p:pic>
        <p:nvPicPr>
          <p:cNvPr id="11" name="Image 10">
            <a:extLst>
              <a:ext uri="{FF2B5EF4-FFF2-40B4-BE49-F238E27FC236}">
                <a16:creationId xmlns:a16="http://schemas.microsoft.com/office/drawing/2014/main" id="{FC9AB4E9-FF06-4E95-9E9E-5D55D874D9BC}"/>
              </a:ext>
            </a:extLst>
          </p:cNvPr>
          <p:cNvPicPr>
            <a:picLocks noChangeAspect="1"/>
          </p:cNvPicPr>
          <p:nvPr/>
        </p:nvPicPr>
        <p:blipFill>
          <a:blip r:embed="rId4"/>
          <a:stretch>
            <a:fillRect/>
          </a:stretch>
        </p:blipFill>
        <p:spPr>
          <a:xfrm>
            <a:off x="616133" y="1604650"/>
            <a:ext cx="4771216" cy="2683809"/>
          </a:xfrm>
          <a:prstGeom prst="rect">
            <a:avLst/>
          </a:prstGeom>
        </p:spPr>
      </p:pic>
    </p:spTree>
    <p:extLst>
      <p:ext uri="{BB962C8B-B14F-4D97-AF65-F5344CB8AC3E}">
        <p14:creationId xmlns:p14="http://schemas.microsoft.com/office/powerpoint/2010/main" val="129079824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able&#10;&#10;Description générée automatiquement">
            <a:extLst>
              <a:ext uri="{FF2B5EF4-FFF2-40B4-BE49-F238E27FC236}">
                <a16:creationId xmlns:a16="http://schemas.microsoft.com/office/drawing/2014/main" id="{8FDBEC37-18D1-4D2C-9AE2-9709B5001B24}"/>
              </a:ext>
            </a:extLst>
          </p:cNvPr>
          <p:cNvPicPr>
            <a:picLocks noChangeAspect="1"/>
          </p:cNvPicPr>
          <p:nvPr/>
        </p:nvPicPr>
        <p:blipFill>
          <a:blip r:embed="rId3"/>
          <a:stretch>
            <a:fillRect/>
          </a:stretch>
        </p:blipFill>
        <p:spPr>
          <a:xfrm>
            <a:off x="0" y="0"/>
            <a:ext cx="12192000" cy="6858000"/>
          </a:xfrm>
          <a:prstGeom prst="rect">
            <a:avLst/>
          </a:prstGeom>
        </p:spPr>
      </p:pic>
      <p:sp>
        <p:nvSpPr>
          <p:cNvPr id="2" name="Espace réservé du contenu 1"/>
          <p:cNvSpPr>
            <a:spLocks noGrp="1"/>
          </p:cNvSpPr>
          <p:nvPr>
            <p:ph idx="1"/>
          </p:nvPr>
        </p:nvSpPr>
        <p:spPr>
          <a:xfrm>
            <a:off x="609600" y="822370"/>
            <a:ext cx="11393714" cy="5213259"/>
          </a:xfrm>
        </p:spPr>
        <p:txBody>
          <a:bodyPr>
            <a:normAutofit/>
          </a:bodyPr>
          <a:lstStyle/>
          <a:p>
            <a:pPr marL="0" indent="0">
              <a:buNone/>
            </a:pPr>
            <a:r>
              <a:rPr lang="fr-FR" sz="3200" b="1" dirty="0">
                <a:latin typeface="+mn-lt"/>
              </a:rPr>
              <a:t>Règles du jeu de </a:t>
            </a:r>
            <a:r>
              <a:rPr lang="fr-FR" sz="3200" b="1" dirty="0" err="1">
                <a:latin typeface="+mn-lt"/>
              </a:rPr>
              <a:t>Nim</a:t>
            </a:r>
            <a:endParaRPr lang="fr-FR" sz="3200" b="1" dirty="0"/>
          </a:p>
          <a:p>
            <a:pPr marL="0" indent="0">
              <a:buNone/>
            </a:pPr>
            <a:endParaRPr lang="fr-FR" sz="3200" b="0" dirty="0">
              <a:latin typeface="+mn-lt"/>
            </a:endParaRPr>
          </a:p>
          <a:p>
            <a:r>
              <a:rPr lang="fr-FR" sz="3200" b="0" dirty="0">
                <a:latin typeface="+mn-lt"/>
              </a:rPr>
              <a:t>Deux joueurs (+ 1 observateur) avec 16 objets posés sur une table.</a:t>
            </a:r>
          </a:p>
          <a:p>
            <a:endParaRPr lang="fr-FR" sz="3200" b="0" dirty="0">
              <a:latin typeface="+mn-lt"/>
            </a:endParaRPr>
          </a:p>
          <a:p>
            <a:r>
              <a:rPr lang="fr-FR" sz="3200" b="0" dirty="0">
                <a:latin typeface="+mn-lt"/>
              </a:rPr>
              <a:t>Le joueur 1 prend un, deux ou trois </a:t>
            </a:r>
            <a:r>
              <a:rPr lang="fr-FR" sz="3200" dirty="0"/>
              <a:t>objets</a:t>
            </a:r>
            <a:r>
              <a:rPr lang="fr-FR" sz="3200" b="0" dirty="0">
                <a:latin typeface="+mn-lt"/>
              </a:rPr>
              <a:t> puis c’est au tour du joueur 2 de prendre un, deux ou trois objets.</a:t>
            </a:r>
          </a:p>
          <a:p>
            <a:endParaRPr lang="fr-FR" sz="3200" b="0" dirty="0">
              <a:latin typeface="+mn-lt"/>
            </a:endParaRPr>
          </a:p>
          <a:p>
            <a:r>
              <a:rPr lang="fr-FR" sz="3200" b="0" dirty="0">
                <a:latin typeface="+mn-lt"/>
              </a:rPr>
              <a:t>Le joueur gagnant est celui qui prend le dernier objet (ou les deux ou trois derniers </a:t>
            </a:r>
            <a:r>
              <a:rPr lang="fr-FR" sz="3200" dirty="0"/>
              <a:t>objets</a:t>
            </a:r>
            <a:r>
              <a:rPr lang="fr-FR" sz="3200" b="0" dirty="0">
                <a:latin typeface="+mn-lt"/>
              </a:rPr>
              <a:t>).</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4284126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rganigramme : Alternative 52">
            <a:extLst>
              <a:ext uri="{FF2B5EF4-FFF2-40B4-BE49-F238E27FC236}">
                <a16:creationId xmlns:a16="http://schemas.microsoft.com/office/drawing/2014/main" id="{40EAB626-C3E9-40EB-AE32-F8AD2266510E}"/>
              </a:ext>
            </a:extLst>
          </p:cNvPr>
          <p:cNvSpPr/>
          <p:nvPr/>
        </p:nvSpPr>
        <p:spPr>
          <a:xfrm>
            <a:off x="9937061" y="247971"/>
            <a:ext cx="1832908" cy="6288258"/>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Organigramme : Alternative 51">
            <a:extLst>
              <a:ext uri="{FF2B5EF4-FFF2-40B4-BE49-F238E27FC236}">
                <a16:creationId xmlns:a16="http://schemas.microsoft.com/office/drawing/2014/main" id="{557795AA-4201-42A9-A82E-5EC70BD3C0DF}"/>
              </a:ext>
            </a:extLst>
          </p:cNvPr>
          <p:cNvSpPr/>
          <p:nvPr/>
        </p:nvSpPr>
        <p:spPr>
          <a:xfrm>
            <a:off x="422031" y="295422"/>
            <a:ext cx="1832908" cy="6288258"/>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a:extLst>
              <a:ext uri="{FF2B5EF4-FFF2-40B4-BE49-F238E27FC236}">
                <a16:creationId xmlns:a16="http://schemas.microsoft.com/office/drawing/2014/main" id="{911E0456-191C-4514-87A7-83013DD328EB}"/>
              </a:ext>
            </a:extLst>
          </p:cNvPr>
          <p:cNvGrpSpPr/>
          <p:nvPr/>
        </p:nvGrpSpPr>
        <p:grpSpPr>
          <a:xfrm>
            <a:off x="3725596" y="1764323"/>
            <a:ext cx="351692" cy="1730326"/>
            <a:chOff x="2475914" y="1308296"/>
            <a:chExt cx="351692" cy="1730326"/>
          </a:xfrm>
        </p:grpSpPr>
        <p:sp>
          <p:nvSpPr>
            <p:cNvPr id="2" name="Rectangle 1">
              <a:extLst>
                <a:ext uri="{FF2B5EF4-FFF2-40B4-BE49-F238E27FC236}">
                  <a16:creationId xmlns:a16="http://schemas.microsoft.com/office/drawing/2014/main" id="{374760B0-C9D6-4CAF-9962-4102CE0C7203}"/>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E1492F78-8A5C-4D19-BE2A-57612C4224B9}"/>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 name="Groupe 4">
            <a:extLst>
              <a:ext uri="{FF2B5EF4-FFF2-40B4-BE49-F238E27FC236}">
                <a16:creationId xmlns:a16="http://schemas.microsoft.com/office/drawing/2014/main" id="{10BAA6CC-05D4-4236-8770-8BFE82D25391}"/>
              </a:ext>
            </a:extLst>
          </p:cNvPr>
          <p:cNvGrpSpPr/>
          <p:nvPr/>
        </p:nvGrpSpPr>
        <p:grpSpPr>
          <a:xfrm>
            <a:off x="3742595" y="3827586"/>
            <a:ext cx="351692" cy="1730326"/>
            <a:chOff x="2475914" y="1308296"/>
            <a:chExt cx="351692" cy="1730326"/>
          </a:xfrm>
        </p:grpSpPr>
        <p:sp>
          <p:nvSpPr>
            <p:cNvPr id="6" name="Rectangle 5">
              <a:extLst>
                <a:ext uri="{FF2B5EF4-FFF2-40B4-BE49-F238E27FC236}">
                  <a16:creationId xmlns:a16="http://schemas.microsoft.com/office/drawing/2014/main" id="{62EB6D31-E569-4A08-B0AF-1CC2EB426685}"/>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8C59BA31-9435-408D-905A-90264073C2DD}"/>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 name="Groupe 7">
            <a:extLst>
              <a:ext uri="{FF2B5EF4-FFF2-40B4-BE49-F238E27FC236}">
                <a16:creationId xmlns:a16="http://schemas.microsoft.com/office/drawing/2014/main" id="{E2204716-F504-4A39-A640-CE352562209D}"/>
              </a:ext>
            </a:extLst>
          </p:cNvPr>
          <p:cNvGrpSpPr/>
          <p:nvPr/>
        </p:nvGrpSpPr>
        <p:grpSpPr>
          <a:xfrm>
            <a:off x="4471183" y="3794761"/>
            <a:ext cx="351692" cy="1730326"/>
            <a:chOff x="2475914" y="1308296"/>
            <a:chExt cx="351692" cy="1730326"/>
          </a:xfrm>
        </p:grpSpPr>
        <p:sp>
          <p:nvSpPr>
            <p:cNvPr id="9" name="Rectangle 8">
              <a:extLst>
                <a:ext uri="{FF2B5EF4-FFF2-40B4-BE49-F238E27FC236}">
                  <a16:creationId xmlns:a16="http://schemas.microsoft.com/office/drawing/2014/main" id="{8BA15BC7-55F5-4920-A0B2-4ED74EC37C42}"/>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15ECCFE6-C688-4FC0-B116-8D1F838F08F8}"/>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 name="Groupe 10">
            <a:extLst>
              <a:ext uri="{FF2B5EF4-FFF2-40B4-BE49-F238E27FC236}">
                <a16:creationId xmlns:a16="http://schemas.microsoft.com/office/drawing/2014/main" id="{5A36B133-BDED-4662-AB5A-D08B0B900011}"/>
              </a:ext>
            </a:extLst>
          </p:cNvPr>
          <p:cNvGrpSpPr/>
          <p:nvPr/>
        </p:nvGrpSpPr>
        <p:grpSpPr>
          <a:xfrm>
            <a:off x="4471183" y="1726810"/>
            <a:ext cx="351692" cy="1730326"/>
            <a:chOff x="2475914" y="1308296"/>
            <a:chExt cx="351692" cy="1730326"/>
          </a:xfrm>
        </p:grpSpPr>
        <p:sp>
          <p:nvSpPr>
            <p:cNvPr id="12" name="Rectangle 11">
              <a:extLst>
                <a:ext uri="{FF2B5EF4-FFF2-40B4-BE49-F238E27FC236}">
                  <a16:creationId xmlns:a16="http://schemas.microsoft.com/office/drawing/2014/main" id="{E3C06156-9FFC-4BA0-8AC2-CD61D992F4A5}"/>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2859C41C-8DA2-4DB9-BDDA-4FC263F9FD10}"/>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e 13">
            <a:extLst>
              <a:ext uri="{FF2B5EF4-FFF2-40B4-BE49-F238E27FC236}">
                <a16:creationId xmlns:a16="http://schemas.microsoft.com/office/drawing/2014/main" id="{FDAA6A53-855B-4A73-81BB-33282AE52753}"/>
              </a:ext>
            </a:extLst>
          </p:cNvPr>
          <p:cNvGrpSpPr/>
          <p:nvPr/>
        </p:nvGrpSpPr>
        <p:grpSpPr>
          <a:xfrm>
            <a:off x="3075846" y="1764322"/>
            <a:ext cx="351692" cy="1730326"/>
            <a:chOff x="2475914" y="1308296"/>
            <a:chExt cx="351692" cy="1730326"/>
          </a:xfrm>
        </p:grpSpPr>
        <p:sp>
          <p:nvSpPr>
            <p:cNvPr id="15" name="Rectangle 14">
              <a:extLst>
                <a:ext uri="{FF2B5EF4-FFF2-40B4-BE49-F238E27FC236}">
                  <a16:creationId xmlns:a16="http://schemas.microsoft.com/office/drawing/2014/main" id="{FA9E6C37-42B4-4657-A27F-75588F2E8CF1}"/>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B46AF6B2-DA46-45E2-9C03-2CAA848FD640}"/>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38FA1D3E-CD99-46CD-AF51-F9ABEA17F109}"/>
              </a:ext>
            </a:extLst>
          </p:cNvPr>
          <p:cNvGrpSpPr/>
          <p:nvPr/>
        </p:nvGrpSpPr>
        <p:grpSpPr>
          <a:xfrm>
            <a:off x="5339862" y="1726810"/>
            <a:ext cx="351692" cy="1730326"/>
            <a:chOff x="2475914" y="1308296"/>
            <a:chExt cx="351692" cy="1730326"/>
          </a:xfrm>
        </p:grpSpPr>
        <p:sp>
          <p:nvSpPr>
            <p:cNvPr id="18" name="Rectangle 17">
              <a:extLst>
                <a:ext uri="{FF2B5EF4-FFF2-40B4-BE49-F238E27FC236}">
                  <a16:creationId xmlns:a16="http://schemas.microsoft.com/office/drawing/2014/main" id="{C4CE8DC8-12FF-4D0F-B29B-36B9208B1DE8}"/>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E09FDBCB-390E-4593-AD76-1F62BEF8A9A3}"/>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 name="Groupe 19">
            <a:extLst>
              <a:ext uri="{FF2B5EF4-FFF2-40B4-BE49-F238E27FC236}">
                <a16:creationId xmlns:a16="http://schemas.microsoft.com/office/drawing/2014/main" id="{CC1B91F8-7C88-43DB-B5C1-23909A42D7DB}"/>
              </a:ext>
            </a:extLst>
          </p:cNvPr>
          <p:cNvGrpSpPr/>
          <p:nvPr/>
        </p:nvGrpSpPr>
        <p:grpSpPr>
          <a:xfrm>
            <a:off x="8216702" y="1764323"/>
            <a:ext cx="351692" cy="1730326"/>
            <a:chOff x="2475914" y="1308296"/>
            <a:chExt cx="351692" cy="1730326"/>
          </a:xfrm>
        </p:grpSpPr>
        <p:sp>
          <p:nvSpPr>
            <p:cNvPr id="21" name="Rectangle 20">
              <a:extLst>
                <a:ext uri="{FF2B5EF4-FFF2-40B4-BE49-F238E27FC236}">
                  <a16:creationId xmlns:a16="http://schemas.microsoft.com/office/drawing/2014/main" id="{6FB808F2-5F39-4FF7-8DB1-7298D779E9FA}"/>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A26D33D3-980B-41FF-BC78-93A48B5CDF8F}"/>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 name="Groupe 22">
            <a:extLst>
              <a:ext uri="{FF2B5EF4-FFF2-40B4-BE49-F238E27FC236}">
                <a16:creationId xmlns:a16="http://schemas.microsoft.com/office/drawing/2014/main" id="{E9184B45-4259-4C78-B825-AA0D0AF161D5}"/>
              </a:ext>
            </a:extLst>
          </p:cNvPr>
          <p:cNvGrpSpPr/>
          <p:nvPr/>
        </p:nvGrpSpPr>
        <p:grpSpPr>
          <a:xfrm>
            <a:off x="3083061" y="3794761"/>
            <a:ext cx="351692" cy="1730326"/>
            <a:chOff x="2475914" y="1308296"/>
            <a:chExt cx="351692" cy="1730326"/>
          </a:xfrm>
        </p:grpSpPr>
        <p:sp>
          <p:nvSpPr>
            <p:cNvPr id="24" name="Rectangle 23">
              <a:extLst>
                <a:ext uri="{FF2B5EF4-FFF2-40B4-BE49-F238E27FC236}">
                  <a16:creationId xmlns:a16="http://schemas.microsoft.com/office/drawing/2014/main" id="{FAAD4019-176B-4B5F-8FED-1BCE92AEFCC9}"/>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3578735E-383C-4059-8EB0-C4B8AC1B033B}"/>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 name="Groupe 25">
            <a:extLst>
              <a:ext uri="{FF2B5EF4-FFF2-40B4-BE49-F238E27FC236}">
                <a16:creationId xmlns:a16="http://schemas.microsoft.com/office/drawing/2014/main" id="{175E93A4-7FD2-4790-A1A9-911263D291BD}"/>
              </a:ext>
            </a:extLst>
          </p:cNvPr>
          <p:cNvGrpSpPr/>
          <p:nvPr/>
        </p:nvGrpSpPr>
        <p:grpSpPr>
          <a:xfrm>
            <a:off x="6137031" y="1764323"/>
            <a:ext cx="351692" cy="1730326"/>
            <a:chOff x="2475914" y="1308296"/>
            <a:chExt cx="351692" cy="1730326"/>
          </a:xfrm>
        </p:grpSpPr>
        <p:sp>
          <p:nvSpPr>
            <p:cNvPr id="27" name="Rectangle 26">
              <a:extLst>
                <a:ext uri="{FF2B5EF4-FFF2-40B4-BE49-F238E27FC236}">
                  <a16:creationId xmlns:a16="http://schemas.microsoft.com/office/drawing/2014/main" id="{0DBC5B44-B047-468A-A1E1-4014E8CBFE8B}"/>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19D64820-8D6F-4F39-8DBB-CEDCB707D61F}"/>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C34B7882-C323-43BB-9E30-7B02C1332FD0}"/>
              </a:ext>
            </a:extLst>
          </p:cNvPr>
          <p:cNvGrpSpPr/>
          <p:nvPr/>
        </p:nvGrpSpPr>
        <p:grpSpPr>
          <a:xfrm>
            <a:off x="6841587" y="1764323"/>
            <a:ext cx="351692" cy="1730326"/>
            <a:chOff x="2475914" y="1308296"/>
            <a:chExt cx="351692" cy="1730326"/>
          </a:xfrm>
        </p:grpSpPr>
        <p:sp>
          <p:nvSpPr>
            <p:cNvPr id="30" name="Rectangle 29">
              <a:extLst>
                <a:ext uri="{FF2B5EF4-FFF2-40B4-BE49-F238E27FC236}">
                  <a16:creationId xmlns:a16="http://schemas.microsoft.com/office/drawing/2014/main" id="{5D93F791-A817-407D-94A7-566DB0AE1FC2}"/>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EDC97694-3925-435E-A1F2-3FF71A33A8B3}"/>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2" name="Groupe 31">
            <a:extLst>
              <a:ext uri="{FF2B5EF4-FFF2-40B4-BE49-F238E27FC236}">
                <a16:creationId xmlns:a16="http://schemas.microsoft.com/office/drawing/2014/main" id="{FD1C4E8D-C5EA-4B29-ABBB-3C428F4EF27C}"/>
              </a:ext>
            </a:extLst>
          </p:cNvPr>
          <p:cNvGrpSpPr/>
          <p:nvPr/>
        </p:nvGrpSpPr>
        <p:grpSpPr>
          <a:xfrm>
            <a:off x="7537938" y="1764323"/>
            <a:ext cx="351692" cy="1730326"/>
            <a:chOff x="2475914" y="1308296"/>
            <a:chExt cx="351692" cy="1730326"/>
          </a:xfrm>
        </p:grpSpPr>
        <p:sp>
          <p:nvSpPr>
            <p:cNvPr id="33" name="Rectangle 32">
              <a:extLst>
                <a:ext uri="{FF2B5EF4-FFF2-40B4-BE49-F238E27FC236}">
                  <a16:creationId xmlns:a16="http://schemas.microsoft.com/office/drawing/2014/main" id="{40B34A17-8FFC-4908-A9DF-06267DB014F6}"/>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FFFE6E22-8A2F-420B-AEAB-E0B6CC084004}"/>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e 34">
            <a:extLst>
              <a:ext uri="{FF2B5EF4-FFF2-40B4-BE49-F238E27FC236}">
                <a16:creationId xmlns:a16="http://schemas.microsoft.com/office/drawing/2014/main" id="{06CB287C-65BA-4154-A924-058DEF78A7CF}"/>
              </a:ext>
            </a:extLst>
          </p:cNvPr>
          <p:cNvGrpSpPr/>
          <p:nvPr/>
        </p:nvGrpSpPr>
        <p:grpSpPr>
          <a:xfrm>
            <a:off x="5351585" y="3827586"/>
            <a:ext cx="351692" cy="1730326"/>
            <a:chOff x="2475914" y="1308296"/>
            <a:chExt cx="351692" cy="1730326"/>
          </a:xfrm>
        </p:grpSpPr>
        <p:sp>
          <p:nvSpPr>
            <p:cNvPr id="36" name="Rectangle 35">
              <a:extLst>
                <a:ext uri="{FF2B5EF4-FFF2-40B4-BE49-F238E27FC236}">
                  <a16:creationId xmlns:a16="http://schemas.microsoft.com/office/drawing/2014/main" id="{3A75C9EF-E369-4F57-9438-DB04A1444A3A}"/>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53A56564-33E7-4CAF-A6B5-6166406FCF4F}"/>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8" name="Groupe 37">
            <a:extLst>
              <a:ext uri="{FF2B5EF4-FFF2-40B4-BE49-F238E27FC236}">
                <a16:creationId xmlns:a16="http://schemas.microsoft.com/office/drawing/2014/main" id="{7A3E89B2-A2E0-46AB-A55F-439F1EDBF3B5}"/>
              </a:ext>
            </a:extLst>
          </p:cNvPr>
          <p:cNvGrpSpPr/>
          <p:nvPr/>
        </p:nvGrpSpPr>
        <p:grpSpPr>
          <a:xfrm>
            <a:off x="6112412" y="3827586"/>
            <a:ext cx="351692" cy="1730326"/>
            <a:chOff x="2475914" y="1308296"/>
            <a:chExt cx="351692" cy="1730326"/>
          </a:xfrm>
        </p:grpSpPr>
        <p:sp>
          <p:nvSpPr>
            <p:cNvPr id="39" name="Rectangle 38">
              <a:extLst>
                <a:ext uri="{FF2B5EF4-FFF2-40B4-BE49-F238E27FC236}">
                  <a16:creationId xmlns:a16="http://schemas.microsoft.com/office/drawing/2014/main" id="{747CE73E-CBC7-4073-AECB-6CAF04DEBF4A}"/>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AFA048D3-F898-4978-AF0C-641BE0E4053B}"/>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1" name="Groupe 40">
            <a:extLst>
              <a:ext uri="{FF2B5EF4-FFF2-40B4-BE49-F238E27FC236}">
                <a16:creationId xmlns:a16="http://schemas.microsoft.com/office/drawing/2014/main" id="{1C421E45-D99C-481E-A539-5873AE5E4D82}"/>
              </a:ext>
            </a:extLst>
          </p:cNvPr>
          <p:cNvGrpSpPr/>
          <p:nvPr/>
        </p:nvGrpSpPr>
        <p:grpSpPr>
          <a:xfrm>
            <a:off x="6868550" y="3827586"/>
            <a:ext cx="351692" cy="1730326"/>
            <a:chOff x="2475914" y="1308296"/>
            <a:chExt cx="351692" cy="1730326"/>
          </a:xfrm>
        </p:grpSpPr>
        <p:sp>
          <p:nvSpPr>
            <p:cNvPr id="42" name="Rectangle 41">
              <a:extLst>
                <a:ext uri="{FF2B5EF4-FFF2-40B4-BE49-F238E27FC236}">
                  <a16:creationId xmlns:a16="http://schemas.microsoft.com/office/drawing/2014/main" id="{9F583791-7EC2-4791-9592-EB2429AF569A}"/>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0D1C9E08-395D-4B1F-B23E-DBAC21F90DDB}"/>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4" name="Groupe 43">
            <a:extLst>
              <a:ext uri="{FF2B5EF4-FFF2-40B4-BE49-F238E27FC236}">
                <a16:creationId xmlns:a16="http://schemas.microsoft.com/office/drawing/2014/main" id="{E997AE61-6033-4962-941A-411B68328F9B}"/>
              </a:ext>
            </a:extLst>
          </p:cNvPr>
          <p:cNvGrpSpPr/>
          <p:nvPr/>
        </p:nvGrpSpPr>
        <p:grpSpPr>
          <a:xfrm>
            <a:off x="7512147" y="3827586"/>
            <a:ext cx="351692" cy="1730326"/>
            <a:chOff x="2475914" y="1308296"/>
            <a:chExt cx="351692" cy="1730326"/>
          </a:xfrm>
        </p:grpSpPr>
        <p:sp>
          <p:nvSpPr>
            <p:cNvPr id="45" name="Rectangle 44">
              <a:extLst>
                <a:ext uri="{FF2B5EF4-FFF2-40B4-BE49-F238E27FC236}">
                  <a16:creationId xmlns:a16="http://schemas.microsoft.com/office/drawing/2014/main" id="{91E5E853-4191-4BD3-866A-CD77ECF61CFF}"/>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6E9A9841-9F33-48D1-8464-CD6C8978CEA6}"/>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7" name="Groupe 46">
            <a:extLst>
              <a:ext uri="{FF2B5EF4-FFF2-40B4-BE49-F238E27FC236}">
                <a16:creationId xmlns:a16="http://schemas.microsoft.com/office/drawing/2014/main" id="{A905331D-58B7-472A-AFB7-B9D92CE66500}"/>
              </a:ext>
            </a:extLst>
          </p:cNvPr>
          <p:cNvGrpSpPr/>
          <p:nvPr/>
        </p:nvGrpSpPr>
        <p:grpSpPr>
          <a:xfrm>
            <a:off x="8227255" y="3827586"/>
            <a:ext cx="351692" cy="1730326"/>
            <a:chOff x="2475914" y="1308296"/>
            <a:chExt cx="351692" cy="1730326"/>
          </a:xfrm>
        </p:grpSpPr>
        <p:sp>
          <p:nvSpPr>
            <p:cNvPr id="48" name="Rectangle 47">
              <a:extLst>
                <a:ext uri="{FF2B5EF4-FFF2-40B4-BE49-F238E27FC236}">
                  <a16:creationId xmlns:a16="http://schemas.microsoft.com/office/drawing/2014/main" id="{D65EB7E7-C7F4-41B4-A4F0-8490C174C3A4}"/>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62CA8260-379E-4D8D-B64B-A9D516DDAD0C}"/>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0" name="ZoneTexte 49">
            <a:extLst>
              <a:ext uri="{FF2B5EF4-FFF2-40B4-BE49-F238E27FC236}">
                <a16:creationId xmlns:a16="http://schemas.microsoft.com/office/drawing/2014/main" id="{E0F28F66-508D-4842-8427-13A0B4CCB4EF}"/>
              </a:ext>
            </a:extLst>
          </p:cNvPr>
          <p:cNvSpPr txBox="1"/>
          <p:nvPr/>
        </p:nvSpPr>
        <p:spPr>
          <a:xfrm>
            <a:off x="10011509" y="3202261"/>
            <a:ext cx="1866217" cy="584775"/>
          </a:xfrm>
          <a:prstGeom prst="rect">
            <a:avLst/>
          </a:prstGeom>
          <a:noFill/>
        </p:spPr>
        <p:txBody>
          <a:bodyPr wrap="none" rtlCol="0">
            <a:spAutoFit/>
          </a:bodyPr>
          <a:lstStyle/>
          <a:p>
            <a:r>
              <a:rPr lang="fr-FR" sz="3200" b="1" dirty="0"/>
              <a:t>JOUEUR 2</a:t>
            </a:r>
          </a:p>
        </p:txBody>
      </p:sp>
      <p:sp>
        <p:nvSpPr>
          <p:cNvPr id="51" name="ZoneTexte 50">
            <a:extLst>
              <a:ext uri="{FF2B5EF4-FFF2-40B4-BE49-F238E27FC236}">
                <a16:creationId xmlns:a16="http://schemas.microsoft.com/office/drawing/2014/main" id="{EEACC136-65E4-4351-932B-1137A23A36B8}"/>
              </a:ext>
            </a:extLst>
          </p:cNvPr>
          <p:cNvSpPr txBox="1"/>
          <p:nvPr/>
        </p:nvSpPr>
        <p:spPr>
          <a:xfrm>
            <a:off x="427802" y="3099712"/>
            <a:ext cx="1866217" cy="584775"/>
          </a:xfrm>
          <a:prstGeom prst="rect">
            <a:avLst/>
          </a:prstGeom>
          <a:noFill/>
        </p:spPr>
        <p:txBody>
          <a:bodyPr wrap="none" rtlCol="0">
            <a:spAutoFit/>
          </a:bodyPr>
          <a:lstStyle/>
          <a:p>
            <a:r>
              <a:rPr lang="fr-FR" sz="3200" b="1" dirty="0"/>
              <a:t>JOUEUR 1</a:t>
            </a:r>
          </a:p>
        </p:txBody>
      </p:sp>
    </p:spTree>
    <p:extLst>
      <p:ext uri="{BB962C8B-B14F-4D97-AF65-F5344CB8AC3E}">
        <p14:creationId xmlns:p14="http://schemas.microsoft.com/office/powerpoint/2010/main" val="1707865799"/>
      </p:ext>
    </p:extLst>
  </p:cSld>
  <p:clrMapOvr>
    <a:masterClrMapping/>
  </p:clrMapOvr>
  <mc:AlternateContent xmlns:mc="http://schemas.openxmlformats.org/markup-compatibility/2006" xmlns:p14="http://schemas.microsoft.com/office/powerpoint/2010/main">
    <mc:Choice Requires="p14">
      <p:transition spd="slow" p14:dur="2000" advTm="1651"/>
    </mc:Choice>
    <mc:Fallback xmlns="">
      <p:transition spd="slow" advTm="165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rganigramme : Alternative 52">
            <a:extLst>
              <a:ext uri="{FF2B5EF4-FFF2-40B4-BE49-F238E27FC236}">
                <a16:creationId xmlns:a16="http://schemas.microsoft.com/office/drawing/2014/main" id="{40EAB626-C3E9-40EB-AE32-F8AD2266510E}"/>
              </a:ext>
            </a:extLst>
          </p:cNvPr>
          <p:cNvSpPr/>
          <p:nvPr/>
        </p:nvSpPr>
        <p:spPr>
          <a:xfrm>
            <a:off x="9937061" y="247971"/>
            <a:ext cx="1832908" cy="6288258"/>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Organigramme : Alternative 51">
            <a:extLst>
              <a:ext uri="{FF2B5EF4-FFF2-40B4-BE49-F238E27FC236}">
                <a16:creationId xmlns:a16="http://schemas.microsoft.com/office/drawing/2014/main" id="{557795AA-4201-42A9-A82E-5EC70BD3C0DF}"/>
              </a:ext>
            </a:extLst>
          </p:cNvPr>
          <p:cNvSpPr/>
          <p:nvPr/>
        </p:nvSpPr>
        <p:spPr>
          <a:xfrm>
            <a:off x="422031" y="295422"/>
            <a:ext cx="1832908" cy="6288258"/>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a:extLst>
              <a:ext uri="{FF2B5EF4-FFF2-40B4-BE49-F238E27FC236}">
                <a16:creationId xmlns:a16="http://schemas.microsoft.com/office/drawing/2014/main" id="{911E0456-191C-4514-87A7-83013DD328EB}"/>
              </a:ext>
            </a:extLst>
          </p:cNvPr>
          <p:cNvGrpSpPr/>
          <p:nvPr/>
        </p:nvGrpSpPr>
        <p:grpSpPr>
          <a:xfrm>
            <a:off x="3725596" y="1764323"/>
            <a:ext cx="351692" cy="1730326"/>
            <a:chOff x="2475914" y="1308296"/>
            <a:chExt cx="351692" cy="1730326"/>
          </a:xfrm>
        </p:grpSpPr>
        <p:sp>
          <p:nvSpPr>
            <p:cNvPr id="2" name="Rectangle 1">
              <a:extLst>
                <a:ext uri="{FF2B5EF4-FFF2-40B4-BE49-F238E27FC236}">
                  <a16:creationId xmlns:a16="http://schemas.microsoft.com/office/drawing/2014/main" id="{374760B0-C9D6-4CAF-9962-4102CE0C7203}"/>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E1492F78-8A5C-4D19-BE2A-57612C4224B9}"/>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 name="Groupe 4">
            <a:extLst>
              <a:ext uri="{FF2B5EF4-FFF2-40B4-BE49-F238E27FC236}">
                <a16:creationId xmlns:a16="http://schemas.microsoft.com/office/drawing/2014/main" id="{10BAA6CC-05D4-4236-8770-8BFE82D25391}"/>
              </a:ext>
            </a:extLst>
          </p:cNvPr>
          <p:cNvGrpSpPr/>
          <p:nvPr/>
        </p:nvGrpSpPr>
        <p:grpSpPr>
          <a:xfrm>
            <a:off x="3742595" y="3827586"/>
            <a:ext cx="351692" cy="1730326"/>
            <a:chOff x="2475914" y="1308296"/>
            <a:chExt cx="351692" cy="1730326"/>
          </a:xfrm>
        </p:grpSpPr>
        <p:sp>
          <p:nvSpPr>
            <p:cNvPr id="6" name="Rectangle 5">
              <a:extLst>
                <a:ext uri="{FF2B5EF4-FFF2-40B4-BE49-F238E27FC236}">
                  <a16:creationId xmlns:a16="http://schemas.microsoft.com/office/drawing/2014/main" id="{62EB6D31-E569-4A08-B0AF-1CC2EB426685}"/>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8C59BA31-9435-408D-905A-90264073C2DD}"/>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 name="Groupe 7">
            <a:extLst>
              <a:ext uri="{FF2B5EF4-FFF2-40B4-BE49-F238E27FC236}">
                <a16:creationId xmlns:a16="http://schemas.microsoft.com/office/drawing/2014/main" id="{E2204716-F504-4A39-A640-CE352562209D}"/>
              </a:ext>
            </a:extLst>
          </p:cNvPr>
          <p:cNvGrpSpPr/>
          <p:nvPr/>
        </p:nvGrpSpPr>
        <p:grpSpPr>
          <a:xfrm>
            <a:off x="4471183" y="3794761"/>
            <a:ext cx="351692" cy="1730326"/>
            <a:chOff x="2475914" y="1308296"/>
            <a:chExt cx="351692" cy="1730326"/>
          </a:xfrm>
        </p:grpSpPr>
        <p:sp>
          <p:nvSpPr>
            <p:cNvPr id="9" name="Rectangle 8">
              <a:extLst>
                <a:ext uri="{FF2B5EF4-FFF2-40B4-BE49-F238E27FC236}">
                  <a16:creationId xmlns:a16="http://schemas.microsoft.com/office/drawing/2014/main" id="{8BA15BC7-55F5-4920-A0B2-4ED74EC37C42}"/>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15ECCFE6-C688-4FC0-B116-8D1F838F08F8}"/>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 name="Groupe 10">
            <a:extLst>
              <a:ext uri="{FF2B5EF4-FFF2-40B4-BE49-F238E27FC236}">
                <a16:creationId xmlns:a16="http://schemas.microsoft.com/office/drawing/2014/main" id="{5A36B133-BDED-4662-AB5A-D08B0B900011}"/>
              </a:ext>
            </a:extLst>
          </p:cNvPr>
          <p:cNvGrpSpPr/>
          <p:nvPr/>
        </p:nvGrpSpPr>
        <p:grpSpPr>
          <a:xfrm>
            <a:off x="4471183" y="1726810"/>
            <a:ext cx="351692" cy="1730326"/>
            <a:chOff x="2475914" y="1308296"/>
            <a:chExt cx="351692" cy="1730326"/>
          </a:xfrm>
        </p:grpSpPr>
        <p:sp>
          <p:nvSpPr>
            <p:cNvPr id="12" name="Rectangle 11">
              <a:extLst>
                <a:ext uri="{FF2B5EF4-FFF2-40B4-BE49-F238E27FC236}">
                  <a16:creationId xmlns:a16="http://schemas.microsoft.com/office/drawing/2014/main" id="{E3C06156-9FFC-4BA0-8AC2-CD61D992F4A5}"/>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2859C41C-8DA2-4DB9-BDDA-4FC263F9FD10}"/>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e 13">
            <a:extLst>
              <a:ext uri="{FF2B5EF4-FFF2-40B4-BE49-F238E27FC236}">
                <a16:creationId xmlns:a16="http://schemas.microsoft.com/office/drawing/2014/main" id="{FDAA6A53-855B-4A73-81BB-33282AE52753}"/>
              </a:ext>
            </a:extLst>
          </p:cNvPr>
          <p:cNvGrpSpPr/>
          <p:nvPr/>
        </p:nvGrpSpPr>
        <p:grpSpPr>
          <a:xfrm>
            <a:off x="3075846" y="1764322"/>
            <a:ext cx="351692" cy="1730326"/>
            <a:chOff x="2475914" y="1308296"/>
            <a:chExt cx="351692" cy="1730326"/>
          </a:xfrm>
        </p:grpSpPr>
        <p:sp>
          <p:nvSpPr>
            <p:cNvPr id="15" name="Rectangle 14">
              <a:extLst>
                <a:ext uri="{FF2B5EF4-FFF2-40B4-BE49-F238E27FC236}">
                  <a16:creationId xmlns:a16="http://schemas.microsoft.com/office/drawing/2014/main" id="{FA9E6C37-42B4-4657-A27F-75588F2E8CF1}"/>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B46AF6B2-DA46-45E2-9C03-2CAA848FD640}"/>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38FA1D3E-CD99-46CD-AF51-F9ABEA17F109}"/>
              </a:ext>
            </a:extLst>
          </p:cNvPr>
          <p:cNvGrpSpPr/>
          <p:nvPr/>
        </p:nvGrpSpPr>
        <p:grpSpPr>
          <a:xfrm>
            <a:off x="5339862" y="1726810"/>
            <a:ext cx="351692" cy="1730326"/>
            <a:chOff x="2475914" y="1308296"/>
            <a:chExt cx="351692" cy="1730326"/>
          </a:xfrm>
        </p:grpSpPr>
        <p:sp>
          <p:nvSpPr>
            <p:cNvPr id="18" name="Rectangle 17">
              <a:extLst>
                <a:ext uri="{FF2B5EF4-FFF2-40B4-BE49-F238E27FC236}">
                  <a16:creationId xmlns:a16="http://schemas.microsoft.com/office/drawing/2014/main" id="{C4CE8DC8-12FF-4D0F-B29B-36B9208B1DE8}"/>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E09FDBCB-390E-4593-AD76-1F62BEF8A9A3}"/>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 name="Groupe 19">
            <a:extLst>
              <a:ext uri="{FF2B5EF4-FFF2-40B4-BE49-F238E27FC236}">
                <a16:creationId xmlns:a16="http://schemas.microsoft.com/office/drawing/2014/main" id="{CC1B91F8-7C88-43DB-B5C1-23909A42D7DB}"/>
              </a:ext>
            </a:extLst>
          </p:cNvPr>
          <p:cNvGrpSpPr/>
          <p:nvPr/>
        </p:nvGrpSpPr>
        <p:grpSpPr>
          <a:xfrm>
            <a:off x="8216702" y="1764323"/>
            <a:ext cx="351692" cy="1730326"/>
            <a:chOff x="2475914" y="1308296"/>
            <a:chExt cx="351692" cy="1730326"/>
          </a:xfrm>
        </p:grpSpPr>
        <p:sp>
          <p:nvSpPr>
            <p:cNvPr id="21" name="Rectangle 20">
              <a:extLst>
                <a:ext uri="{FF2B5EF4-FFF2-40B4-BE49-F238E27FC236}">
                  <a16:creationId xmlns:a16="http://schemas.microsoft.com/office/drawing/2014/main" id="{6FB808F2-5F39-4FF7-8DB1-7298D779E9FA}"/>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A26D33D3-980B-41FF-BC78-93A48B5CDF8F}"/>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 name="Groupe 22">
            <a:extLst>
              <a:ext uri="{FF2B5EF4-FFF2-40B4-BE49-F238E27FC236}">
                <a16:creationId xmlns:a16="http://schemas.microsoft.com/office/drawing/2014/main" id="{E9184B45-4259-4C78-B825-AA0D0AF161D5}"/>
              </a:ext>
            </a:extLst>
          </p:cNvPr>
          <p:cNvGrpSpPr/>
          <p:nvPr/>
        </p:nvGrpSpPr>
        <p:grpSpPr>
          <a:xfrm>
            <a:off x="3083061" y="3794761"/>
            <a:ext cx="351692" cy="1730326"/>
            <a:chOff x="2475914" y="1308296"/>
            <a:chExt cx="351692" cy="1730326"/>
          </a:xfrm>
        </p:grpSpPr>
        <p:sp>
          <p:nvSpPr>
            <p:cNvPr id="24" name="Rectangle 23">
              <a:extLst>
                <a:ext uri="{FF2B5EF4-FFF2-40B4-BE49-F238E27FC236}">
                  <a16:creationId xmlns:a16="http://schemas.microsoft.com/office/drawing/2014/main" id="{FAAD4019-176B-4B5F-8FED-1BCE92AEFCC9}"/>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3578735E-383C-4059-8EB0-C4B8AC1B033B}"/>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 name="Groupe 25">
            <a:extLst>
              <a:ext uri="{FF2B5EF4-FFF2-40B4-BE49-F238E27FC236}">
                <a16:creationId xmlns:a16="http://schemas.microsoft.com/office/drawing/2014/main" id="{175E93A4-7FD2-4790-A1A9-911263D291BD}"/>
              </a:ext>
            </a:extLst>
          </p:cNvPr>
          <p:cNvGrpSpPr/>
          <p:nvPr/>
        </p:nvGrpSpPr>
        <p:grpSpPr>
          <a:xfrm>
            <a:off x="6137031" y="1764323"/>
            <a:ext cx="351692" cy="1730326"/>
            <a:chOff x="2475914" y="1308296"/>
            <a:chExt cx="351692" cy="1730326"/>
          </a:xfrm>
        </p:grpSpPr>
        <p:sp>
          <p:nvSpPr>
            <p:cNvPr id="27" name="Rectangle 26">
              <a:extLst>
                <a:ext uri="{FF2B5EF4-FFF2-40B4-BE49-F238E27FC236}">
                  <a16:creationId xmlns:a16="http://schemas.microsoft.com/office/drawing/2014/main" id="{0DBC5B44-B047-468A-A1E1-4014E8CBFE8B}"/>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19D64820-8D6F-4F39-8DBB-CEDCB707D61F}"/>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C34B7882-C323-43BB-9E30-7B02C1332FD0}"/>
              </a:ext>
            </a:extLst>
          </p:cNvPr>
          <p:cNvGrpSpPr/>
          <p:nvPr/>
        </p:nvGrpSpPr>
        <p:grpSpPr>
          <a:xfrm>
            <a:off x="6841587" y="1764323"/>
            <a:ext cx="351692" cy="1730326"/>
            <a:chOff x="2475914" y="1308296"/>
            <a:chExt cx="351692" cy="1730326"/>
          </a:xfrm>
        </p:grpSpPr>
        <p:sp>
          <p:nvSpPr>
            <p:cNvPr id="30" name="Rectangle 29">
              <a:extLst>
                <a:ext uri="{FF2B5EF4-FFF2-40B4-BE49-F238E27FC236}">
                  <a16:creationId xmlns:a16="http://schemas.microsoft.com/office/drawing/2014/main" id="{5D93F791-A817-407D-94A7-566DB0AE1FC2}"/>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EDC97694-3925-435E-A1F2-3FF71A33A8B3}"/>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2" name="Groupe 31">
            <a:extLst>
              <a:ext uri="{FF2B5EF4-FFF2-40B4-BE49-F238E27FC236}">
                <a16:creationId xmlns:a16="http://schemas.microsoft.com/office/drawing/2014/main" id="{FD1C4E8D-C5EA-4B29-ABBB-3C428F4EF27C}"/>
              </a:ext>
            </a:extLst>
          </p:cNvPr>
          <p:cNvGrpSpPr/>
          <p:nvPr/>
        </p:nvGrpSpPr>
        <p:grpSpPr>
          <a:xfrm>
            <a:off x="7537938" y="1764323"/>
            <a:ext cx="351692" cy="1730326"/>
            <a:chOff x="2475914" y="1308296"/>
            <a:chExt cx="351692" cy="1730326"/>
          </a:xfrm>
        </p:grpSpPr>
        <p:sp>
          <p:nvSpPr>
            <p:cNvPr id="33" name="Rectangle 32">
              <a:extLst>
                <a:ext uri="{FF2B5EF4-FFF2-40B4-BE49-F238E27FC236}">
                  <a16:creationId xmlns:a16="http://schemas.microsoft.com/office/drawing/2014/main" id="{40B34A17-8FFC-4908-A9DF-06267DB014F6}"/>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FFFE6E22-8A2F-420B-AEAB-E0B6CC084004}"/>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e 34">
            <a:extLst>
              <a:ext uri="{FF2B5EF4-FFF2-40B4-BE49-F238E27FC236}">
                <a16:creationId xmlns:a16="http://schemas.microsoft.com/office/drawing/2014/main" id="{06CB287C-65BA-4154-A924-058DEF78A7CF}"/>
              </a:ext>
            </a:extLst>
          </p:cNvPr>
          <p:cNvGrpSpPr/>
          <p:nvPr/>
        </p:nvGrpSpPr>
        <p:grpSpPr>
          <a:xfrm>
            <a:off x="5351585" y="3827586"/>
            <a:ext cx="351692" cy="1730326"/>
            <a:chOff x="2475914" y="1308296"/>
            <a:chExt cx="351692" cy="1730326"/>
          </a:xfrm>
        </p:grpSpPr>
        <p:sp>
          <p:nvSpPr>
            <p:cNvPr id="36" name="Rectangle 35">
              <a:extLst>
                <a:ext uri="{FF2B5EF4-FFF2-40B4-BE49-F238E27FC236}">
                  <a16:creationId xmlns:a16="http://schemas.microsoft.com/office/drawing/2014/main" id="{3A75C9EF-E369-4F57-9438-DB04A1444A3A}"/>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53A56564-33E7-4CAF-A6B5-6166406FCF4F}"/>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8" name="Groupe 37">
            <a:extLst>
              <a:ext uri="{FF2B5EF4-FFF2-40B4-BE49-F238E27FC236}">
                <a16:creationId xmlns:a16="http://schemas.microsoft.com/office/drawing/2014/main" id="{7A3E89B2-A2E0-46AB-A55F-439F1EDBF3B5}"/>
              </a:ext>
            </a:extLst>
          </p:cNvPr>
          <p:cNvGrpSpPr/>
          <p:nvPr/>
        </p:nvGrpSpPr>
        <p:grpSpPr>
          <a:xfrm>
            <a:off x="6112412" y="3827586"/>
            <a:ext cx="351692" cy="1730326"/>
            <a:chOff x="2475914" y="1308296"/>
            <a:chExt cx="351692" cy="1730326"/>
          </a:xfrm>
        </p:grpSpPr>
        <p:sp>
          <p:nvSpPr>
            <p:cNvPr id="39" name="Rectangle 38">
              <a:extLst>
                <a:ext uri="{FF2B5EF4-FFF2-40B4-BE49-F238E27FC236}">
                  <a16:creationId xmlns:a16="http://schemas.microsoft.com/office/drawing/2014/main" id="{747CE73E-CBC7-4073-AECB-6CAF04DEBF4A}"/>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AFA048D3-F898-4978-AF0C-641BE0E4053B}"/>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1" name="Groupe 40">
            <a:extLst>
              <a:ext uri="{FF2B5EF4-FFF2-40B4-BE49-F238E27FC236}">
                <a16:creationId xmlns:a16="http://schemas.microsoft.com/office/drawing/2014/main" id="{1C421E45-D99C-481E-A539-5873AE5E4D82}"/>
              </a:ext>
            </a:extLst>
          </p:cNvPr>
          <p:cNvGrpSpPr/>
          <p:nvPr/>
        </p:nvGrpSpPr>
        <p:grpSpPr>
          <a:xfrm>
            <a:off x="6868550" y="3827586"/>
            <a:ext cx="351692" cy="1730326"/>
            <a:chOff x="2475914" y="1308296"/>
            <a:chExt cx="351692" cy="1730326"/>
          </a:xfrm>
        </p:grpSpPr>
        <p:sp>
          <p:nvSpPr>
            <p:cNvPr id="42" name="Rectangle 41">
              <a:extLst>
                <a:ext uri="{FF2B5EF4-FFF2-40B4-BE49-F238E27FC236}">
                  <a16:creationId xmlns:a16="http://schemas.microsoft.com/office/drawing/2014/main" id="{9F583791-7EC2-4791-9592-EB2429AF569A}"/>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0D1C9E08-395D-4B1F-B23E-DBAC21F90DDB}"/>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4" name="Groupe 43">
            <a:extLst>
              <a:ext uri="{FF2B5EF4-FFF2-40B4-BE49-F238E27FC236}">
                <a16:creationId xmlns:a16="http://schemas.microsoft.com/office/drawing/2014/main" id="{E997AE61-6033-4962-941A-411B68328F9B}"/>
              </a:ext>
            </a:extLst>
          </p:cNvPr>
          <p:cNvGrpSpPr/>
          <p:nvPr/>
        </p:nvGrpSpPr>
        <p:grpSpPr>
          <a:xfrm>
            <a:off x="7512147" y="3827586"/>
            <a:ext cx="351692" cy="1730326"/>
            <a:chOff x="2475914" y="1308296"/>
            <a:chExt cx="351692" cy="1730326"/>
          </a:xfrm>
        </p:grpSpPr>
        <p:sp>
          <p:nvSpPr>
            <p:cNvPr id="45" name="Rectangle 44">
              <a:extLst>
                <a:ext uri="{FF2B5EF4-FFF2-40B4-BE49-F238E27FC236}">
                  <a16:creationId xmlns:a16="http://schemas.microsoft.com/office/drawing/2014/main" id="{91E5E853-4191-4BD3-866A-CD77ECF61CFF}"/>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6E9A9841-9F33-48D1-8464-CD6C8978CEA6}"/>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7" name="Groupe 46">
            <a:extLst>
              <a:ext uri="{FF2B5EF4-FFF2-40B4-BE49-F238E27FC236}">
                <a16:creationId xmlns:a16="http://schemas.microsoft.com/office/drawing/2014/main" id="{A905331D-58B7-472A-AFB7-B9D92CE66500}"/>
              </a:ext>
            </a:extLst>
          </p:cNvPr>
          <p:cNvGrpSpPr/>
          <p:nvPr/>
        </p:nvGrpSpPr>
        <p:grpSpPr>
          <a:xfrm>
            <a:off x="8227255" y="3827586"/>
            <a:ext cx="351692" cy="1730326"/>
            <a:chOff x="2475914" y="1308296"/>
            <a:chExt cx="351692" cy="1730326"/>
          </a:xfrm>
        </p:grpSpPr>
        <p:sp>
          <p:nvSpPr>
            <p:cNvPr id="48" name="Rectangle 47">
              <a:extLst>
                <a:ext uri="{FF2B5EF4-FFF2-40B4-BE49-F238E27FC236}">
                  <a16:creationId xmlns:a16="http://schemas.microsoft.com/office/drawing/2014/main" id="{D65EB7E7-C7F4-41B4-A4F0-8490C174C3A4}"/>
                </a:ext>
              </a:extLst>
            </p:cNvPr>
            <p:cNvSpPr/>
            <p:nvPr/>
          </p:nvSpPr>
          <p:spPr>
            <a:xfrm>
              <a:off x="2588455" y="1688123"/>
              <a:ext cx="126610" cy="13504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62CA8260-379E-4D8D-B64B-A9D516DDAD0C}"/>
                </a:ext>
              </a:extLst>
            </p:cNvPr>
            <p:cNvSpPr/>
            <p:nvPr/>
          </p:nvSpPr>
          <p:spPr>
            <a:xfrm>
              <a:off x="2475914" y="1308296"/>
              <a:ext cx="351692" cy="37982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0" name="ZoneTexte 49">
            <a:extLst>
              <a:ext uri="{FF2B5EF4-FFF2-40B4-BE49-F238E27FC236}">
                <a16:creationId xmlns:a16="http://schemas.microsoft.com/office/drawing/2014/main" id="{E0F28F66-508D-4842-8427-13A0B4CCB4EF}"/>
              </a:ext>
            </a:extLst>
          </p:cNvPr>
          <p:cNvSpPr txBox="1"/>
          <p:nvPr/>
        </p:nvSpPr>
        <p:spPr>
          <a:xfrm>
            <a:off x="10011509" y="3202261"/>
            <a:ext cx="1866217" cy="584775"/>
          </a:xfrm>
          <a:prstGeom prst="rect">
            <a:avLst/>
          </a:prstGeom>
          <a:noFill/>
        </p:spPr>
        <p:txBody>
          <a:bodyPr wrap="none" rtlCol="0">
            <a:spAutoFit/>
          </a:bodyPr>
          <a:lstStyle/>
          <a:p>
            <a:r>
              <a:rPr lang="fr-FR" sz="3200" b="1" dirty="0"/>
              <a:t>JOUEUR 2</a:t>
            </a:r>
          </a:p>
        </p:txBody>
      </p:sp>
      <p:sp>
        <p:nvSpPr>
          <p:cNvPr id="51" name="ZoneTexte 50">
            <a:extLst>
              <a:ext uri="{FF2B5EF4-FFF2-40B4-BE49-F238E27FC236}">
                <a16:creationId xmlns:a16="http://schemas.microsoft.com/office/drawing/2014/main" id="{EEACC136-65E4-4351-932B-1137A23A36B8}"/>
              </a:ext>
            </a:extLst>
          </p:cNvPr>
          <p:cNvSpPr txBox="1"/>
          <p:nvPr/>
        </p:nvSpPr>
        <p:spPr>
          <a:xfrm>
            <a:off x="427802" y="3099712"/>
            <a:ext cx="1866217" cy="584775"/>
          </a:xfrm>
          <a:prstGeom prst="rect">
            <a:avLst/>
          </a:prstGeom>
          <a:noFill/>
        </p:spPr>
        <p:txBody>
          <a:bodyPr wrap="none" rtlCol="0">
            <a:spAutoFit/>
          </a:bodyPr>
          <a:lstStyle/>
          <a:p>
            <a:r>
              <a:rPr lang="fr-FR" sz="3200" b="1" dirty="0"/>
              <a:t>JOUEUR 1</a:t>
            </a:r>
          </a:p>
        </p:txBody>
      </p:sp>
      <p:sp>
        <p:nvSpPr>
          <p:cNvPr id="54" name="ZoneTexte 53">
            <a:extLst>
              <a:ext uri="{FF2B5EF4-FFF2-40B4-BE49-F238E27FC236}">
                <a16:creationId xmlns:a16="http://schemas.microsoft.com/office/drawing/2014/main" id="{14037432-3B12-4DA2-8710-9EDC884EA392}"/>
              </a:ext>
            </a:extLst>
          </p:cNvPr>
          <p:cNvSpPr txBox="1"/>
          <p:nvPr/>
        </p:nvSpPr>
        <p:spPr>
          <a:xfrm>
            <a:off x="2577364" y="372028"/>
            <a:ext cx="6792778" cy="646331"/>
          </a:xfrm>
          <a:prstGeom prst="rect">
            <a:avLst/>
          </a:prstGeom>
          <a:noFill/>
        </p:spPr>
        <p:txBody>
          <a:bodyPr wrap="square" rtlCol="0">
            <a:spAutoFit/>
          </a:bodyPr>
          <a:lstStyle/>
          <a:p>
            <a:r>
              <a:rPr lang="fr-FR" b="1"/>
              <a:t>Jouez seul(e) ou à 2 chez vous et essayer de trouver la stratégie pour gagnez à tous les coups.</a:t>
            </a:r>
          </a:p>
        </p:txBody>
      </p:sp>
    </p:spTree>
    <p:extLst>
      <p:ext uri="{BB962C8B-B14F-4D97-AF65-F5344CB8AC3E}">
        <p14:creationId xmlns:p14="http://schemas.microsoft.com/office/powerpoint/2010/main" val="2556810232"/>
      </p:ext>
    </p:extLst>
  </p:cSld>
  <p:clrMapOvr>
    <a:masterClrMapping/>
  </p:clrMapOvr>
  <mc:AlternateContent xmlns:mc="http://schemas.openxmlformats.org/markup-compatibility/2006" xmlns:p14="http://schemas.microsoft.com/office/powerpoint/2010/main">
    <mc:Choice Requires="p14">
      <p:transition spd="slow" p14:dur="2000" advTm="1651"/>
    </mc:Choice>
    <mc:Fallback xmlns="">
      <p:transition spd="slow" advTm="165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 coins arrondis 17">
            <a:extLst>
              <a:ext uri="{FF2B5EF4-FFF2-40B4-BE49-F238E27FC236}">
                <a16:creationId xmlns:a16="http://schemas.microsoft.com/office/drawing/2014/main" id="{8E01526B-A6A1-4355-81B8-1D72F3CF1682}"/>
              </a:ext>
            </a:extLst>
          </p:cNvPr>
          <p:cNvSpPr/>
          <p:nvPr/>
        </p:nvSpPr>
        <p:spPr>
          <a:xfrm>
            <a:off x="5135398" y="46598"/>
            <a:ext cx="2390398" cy="646331"/>
          </a:xfrm>
          <a:prstGeom prst="roundRect">
            <a:avLst/>
          </a:prstGeom>
          <a:solidFill>
            <a:srgbClr val="FFFF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8A143098-BF7F-456F-80C9-A00F0BB732EE}"/>
              </a:ext>
            </a:extLst>
          </p:cNvPr>
          <p:cNvSpPr txBox="1"/>
          <p:nvPr/>
        </p:nvSpPr>
        <p:spPr>
          <a:xfrm>
            <a:off x="5433332" y="92765"/>
            <a:ext cx="1794530" cy="553998"/>
          </a:xfrm>
          <a:prstGeom prst="rect">
            <a:avLst/>
          </a:prstGeom>
          <a:noFill/>
        </p:spPr>
        <p:txBody>
          <a:bodyPr wrap="none" rtlCol="0">
            <a:spAutoFit/>
          </a:bodyPr>
          <a:lstStyle/>
          <a:p>
            <a:pPr algn="ctr"/>
            <a:r>
              <a:rPr lang="fr-FR" dirty="0"/>
              <a:t>FIXER LA REGLE</a:t>
            </a:r>
          </a:p>
          <a:p>
            <a:pPr algn="ctr"/>
            <a:r>
              <a:rPr lang="fr-FR" sz="1200" dirty="0"/>
              <a:t>Pour gagner à chaque fois</a:t>
            </a:r>
          </a:p>
        </p:txBody>
      </p:sp>
      <p:sp>
        <p:nvSpPr>
          <p:cNvPr id="5" name="ZoneTexte 4">
            <a:extLst>
              <a:ext uri="{FF2B5EF4-FFF2-40B4-BE49-F238E27FC236}">
                <a16:creationId xmlns:a16="http://schemas.microsoft.com/office/drawing/2014/main" id="{3C57DC2D-4BE4-461A-9CFD-3DBAE29B1B03}"/>
              </a:ext>
            </a:extLst>
          </p:cNvPr>
          <p:cNvSpPr txBox="1"/>
          <p:nvPr/>
        </p:nvSpPr>
        <p:spPr>
          <a:xfrm>
            <a:off x="450575" y="728871"/>
            <a:ext cx="4248599" cy="369332"/>
          </a:xfrm>
          <a:prstGeom prst="rect">
            <a:avLst/>
          </a:prstGeom>
          <a:noFill/>
        </p:spPr>
        <p:txBody>
          <a:bodyPr wrap="none" rtlCol="0">
            <a:spAutoFit/>
          </a:bodyPr>
          <a:lstStyle/>
          <a:p>
            <a:r>
              <a:rPr lang="fr-FR" dirty="0"/>
              <a:t>Celui qui prend la dernière allumette </a:t>
            </a:r>
            <a:r>
              <a:rPr lang="fr-FR" b="1" dirty="0"/>
              <a:t>gagne</a:t>
            </a:r>
          </a:p>
        </p:txBody>
      </p:sp>
      <p:sp>
        <p:nvSpPr>
          <p:cNvPr id="6" name="ZoneTexte 5">
            <a:extLst>
              <a:ext uri="{FF2B5EF4-FFF2-40B4-BE49-F238E27FC236}">
                <a16:creationId xmlns:a16="http://schemas.microsoft.com/office/drawing/2014/main" id="{2DCFD265-212A-4C58-B9D4-B1F4003E609B}"/>
              </a:ext>
            </a:extLst>
          </p:cNvPr>
          <p:cNvSpPr txBox="1"/>
          <p:nvPr/>
        </p:nvSpPr>
        <p:spPr>
          <a:xfrm>
            <a:off x="7759149" y="728871"/>
            <a:ext cx="4123116" cy="369332"/>
          </a:xfrm>
          <a:prstGeom prst="rect">
            <a:avLst/>
          </a:prstGeom>
          <a:noFill/>
        </p:spPr>
        <p:txBody>
          <a:bodyPr wrap="none" rtlCol="0">
            <a:spAutoFit/>
          </a:bodyPr>
          <a:lstStyle/>
          <a:p>
            <a:r>
              <a:rPr lang="fr-FR" dirty="0"/>
              <a:t>Celui qui prend la dernière allumette </a:t>
            </a:r>
            <a:r>
              <a:rPr lang="fr-FR" b="1" dirty="0"/>
              <a:t>perd</a:t>
            </a:r>
          </a:p>
        </p:txBody>
      </p:sp>
      <p:sp>
        <p:nvSpPr>
          <p:cNvPr id="7" name="ZoneTexte 6">
            <a:extLst>
              <a:ext uri="{FF2B5EF4-FFF2-40B4-BE49-F238E27FC236}">
                <a16:creationId xmlns:a16="http://schemas.microsoft.com/office/drawing/2014/main" id="{2B1A42A3-C78C-4777-BEFE-E5ECF4EF569F}"/>
              </a:ext>
            </a:extLst>
          </p:cNvPr>
          <p:cNvSpPr txBox="1"/>
          <p:nvPr/>
        </p:nvSpPr>
        <p:spPr>
          <a:xfrm>
            <a:off x="1068583" y="1992492"/>
            <a:ext cx="3092065" cy="369332"/>
          </a:xfrm>
          <a:prstGeom prst="rect">
            <a:avLst/>
          </a:prstGeom>
          <a:noFill/>
        </p:spPr>
        <p:txBody>
          <a:bodyPr wrap="none" rtlCol="0">
            <a:spAutoFit/>
          </a:bodyPr>
          <a:lstStyle/>
          <a:p>
            <a:r>
              <a:rPr lang="fr-FR" dirty="0"/>
              <a:t>Combien y a-t-il d’allumettes ?</a:t>
            </a:r>
          </a:p>
        </p:txBody>
      </p:sp>
      <p:sp>
        <p:nvSpPr>
          <p:cNvPr id="19" name="Organigramme : Préparation 18">
            <a:extLst>
              <a:ext uri="{FF2B5EF4-FFF2-40B4-BE49-F238E27FC236}">
                <a16:creationId xmlns:a16="http://schemas.microsoft.com/office/drawing/2014/main" id="{22AA8F40-8599-47DD-B78E-20822291C317}"/>
              </a:ext>
            </a:extLst>
          </p:cNvPr>
          <p:cNvSpPr/>
          <p:nvPr/>
        </p:nvSpPr>
        <p:spPr>
          <a:xfrm>
            <a:off x="309735" y="640617"/>
            <a:ext cx="4613957" cy="646332"/>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Organigramme : Préparation 19">
            <a:extLst>
              <a:ext uri="{FF2B5EF4-FFF2-40B4-BE49-F238E27FC236}">
                <a16:creationId xmlns:a16="http://schemas.microsoft.com/office/drawing/2014/main" id="{C749FDB3-538A-4630-AF40-0FDE890E4221}"/>
              </a:ext>
            </a:extLst>
          </p:cNvPr>
          <p:cNvSpPr/>
          <p:nvPr/>
        </p:nvSpPr>
        <p:spPr>
          <a:xfrm>
            <a:off x="7465981" y="570939"/>
            <a:ext cx="4613957" cy="673799"/>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Organigramme : Terminateur 20">
            <a:extLst>
              <a:ext uri="{FF2B5EF4-FFF2-40B4-BE49-F238E27FC236}">
                <a16:creationId xmlns:a16="http://schemas.microsoft.com/office/drawing/2014/main" id="{27722448-5B07-4950-8857-1CA16FC0D598}"/>
              </a:ext>
            </a:extLst>
          </p:cNvPr>
          <p:cNvSpPr/>
          <p:nvPr/>
        </p:nvSpPr>
        <p:spPr>
          <a:xfrm>
            <a:off x="973698" y="1992493"/>
            <a:ext cx="3286030" cy="369332"/>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3" name="Groupe 52">
            <a:extLst>
              <a:ext uri="{FF2B5EF4-FFF2-40B4-BE49-F238E27FC236}">
                <a16:creationId xmlns:a16="http://schemas.microsoft.com/office/drawing/2014/main" id="{F634E4DD-F355-4C43-8F41-85533505564F}"/>
              </a:ext>
            </a:extLst>
          </p:cNvPr>
          <p:cNvGrpSpPr/>
          <p:nvPr/>
        </p:nvGrpSpPr>
        <p:grpSpPr>
          <a:xfrm>
            <a:off x="8129944" y="1992493"/>
            <a:ext cx="3286030" cy="369332"/>
            <a:chOff x="8177691" y="1530629"/>
            <a:chExt cx="3286030" cy="369332"/>
          </a:xfrm>
        </p:grpSpPr>
        <p:sp>
          <p:nvSpPr>
            <p:cNvPr id="8" name="ZoneTexte 7">
              <a:extLst>
                <a:ext uri="{FF2B5EF4-FFF2-40B4-BE49-F238E27FC236}">
                  <a16:creationId xmlns:a16="http://schemas.microsoft.com/office/drawing/2014/main" id="{7EC75EB2-C4E7-4616-8C31-5854AAEDEDD2}"/>
                </a:ext>
              </a:extLst>
            </p:cNvPr>
            <p:cNvSpPr txBox="1"/>
            <p:nvPr/>
          </p:nvSpPr>
          <p:spPr>
            <a:xfrm>
              <a:off x="8274674" y="1530629"/>
              <a:ext cx="3092065" cy="369332"/>
            </a:xfrm>
            <a:prstGeom prst="rect">
              <a:avLst/>
            </a:prstGeom>
            <a:noFill/>
          </p:spPr>
          <p:txBody>
            <a:bodyPr wrap="none" rtlCol="0">
              <a:spAutoFit/>
            </a:bodyPr>
            <a:lstStyle/>
            <a:p>
              <a:r>
                <a:rPr lang="fr-FR" dirty="0"/>
                <a:t>Combien y a-t-il d’allumettes ?</a:t>
              </a:r>
            </a:p>
          </p:txBody>
        </p:sp>
        <p:sp>
          <p:nvSpPr>
            <p:cNvPr id="22" name="Organigramme : Terminateur 21">
              <a:extLst>
                <a:ext uri="{FF2B5EF4-FFF2-40B4-BE49-F238E27FC236}">
                  <a16:creationId xmlns:a16="http://schemas.microsoft.com/office/drawing/2014/main" id="{99EEE1EE-0A65-4B65-B85C-955C11EEF6BC}"/>
                </a:ext>
              </a:extLst>
            </p:cNvPr>
            <p:cNvSpPr/>
            <p:nvPr/>
          </p:nvSpPr>
          <p:spPr>
            <a:xfrm>
              <a:off x="8177691" y="1530629"/>
              <a:ext cx="3286030" cy="369332"/>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 name="Groupe 38">
            <a:extLst>
              <a:ext uri="{FF2B5EF4-FFF2-40B4-BE49-F238E27FC236}">
                <a16:creationId xmlns:a16="http://schemas.microsoft.com/office/drawing/2014/main" id="{B8580B3A-7538-41CA-8265-EF924F02160F}"/>
              </a:ext>
            </a:extLst>
          </p:cNvPr>
          <p:cNvGrpSpPr/>
          <p:nvPr/>
        </p:nvGrpSpPr>
        <p:grpSpPr>
          <a:xfrm>
            <a:off x="1629621" y="2925105"/>
            <a:ext cx="2028121" cy="566845"/>
            <a:chOff x="1308223" y="2909866"/>
            <a:chExt cx="2028121" cy="566845"/>
          </a:xfrm>
        </p:grpSpPr>
        <p:sp>
          <p:nvSpPr>
            <p:cNvPr id="14" name="ZoneTexte 13">
              <a:extLst>
                <a:ext uri="{FF2B5EF4-FFF2-40B4-BE49-F238E27FC236}">
                  <a16:creationId xmlns:a16="http://schemas.microsoft.com/office/drawing/2014/main" id="{68533E12-4914-4603-948A-59EBAB89998E}"/>
                </a:ext>
              </a:extLst>
            </p:cNvPr>
            <p:cNvSpPr txBox="1"/>
            <p:nvPr/>
          </p:nvSpPr>
          <p:spPr>
            <a:xfrm>
              <a:off x="1362727" y="3008622"/>
              <a:ext cx="1973617" cy="369332"/>
            </a:xfrm>
            <a:prstGeom prst="rect">
              <a:avLst/>
            </a:prstGeom>
            <a:noFill/>
          </p:spPr>
          <p:txBody>
            <a:bodyPr wrap="none" rtlCol="0">
              <a:spAutoFit/>
            </a:bodyPr>
            <a:lstStyle/>
            <a:p>
              <a:r>
                <a:rPr lang="fr-FR" dirty="0"/>
                <a:t>Si 4 – 8 – 12 – 16 …</a:t>
              </a:r>
            </a:p>
          </p:txBody>
        </p:sp>
        <p:sp>
          <p:nvSpPr>
            <p:cNvPr id="23" name="Rectangle 22">
              <a:extLst>
                <a:ext uri="{FF2B5EF4-FFF2-40B4-BE49-F238E27FC236}">
                  <a16:creationId xmlns:a16="http://schemas.microsoft.com/office/drawing/2014/main" id="{5AADCB51-2BE6-419C-ACC9-ACB4B9E01F30}"/>
                </a:ext>
              </a:extLst>
            </p:cNvPr>
            <p:cNvSpPr/>
            <p:nvPr/>
          </p:nvSpPr>
          <p:spPr>
            <a:xfrm>
              <a:off x="1308223" y="2909866"/>
              <a:ext cx="1973617" cy="5668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4" name="Groupe 53">
            <a:extLst>
              <a:ext uri="{FF2B5EF4-FFF2-40B4-BE49-F238E27FC236}">
                <a16:creationId xmlns:a16="http://schemas.microsoft.com/office/drawing/2014/main" id="{B89A4E6D-C77F-4B0A-9B47-608C0B1BF13B}"/>
              </a:ext>
            </a:extLst>
          </p:cNvPr>
          <p:cNvGrpSpPr/>
          <p:nvPr/>
        </p:nvGrpSpPr>
        <p:grpSpPr>
          <a:xfrm>
            <a:off x="8577760" y="2913494"/>
            <a:ext cx="2390398" cy="566845"/>
            <a:chOff x="6435208" y="2227647"/>
            <a:chExt cx="2390398" cy="566845"/>
          </a:xfrm>
        </p:grpSpPr>
        <p:sp>
          <p:nvSpPr>
            <p:cNvPr id="9" name="ZoneTexte 8">
              <a:extLst>
                <a:ext uri="{FF2B5EF4-FFF2-40B4-BE49-F238E27FC236}">
                  <a16:creationId xmlns:a16="http://schemas.microsoft.com/office/drawing/2014/main" id="{28CBE72E-557D-402C-8ED7-0875F60B2CB2}"/>
                </a:ext>
              </a:extLst>
            </p:cNvPr>
            <p:cNvSpPr txBox="1"/>
            <p:nvPr/>
          </p:nvSpPr>
          <p:spPr>
            <a:xfrm>
              <a:off x="6435208" y="2332387"/>
              <a:ext cx="2390398" cy="369332"/>
            </a:xfrm>
            <a:prstGeom prst="rect">
              <a:avLst/>
            </a:prstGeom>
            <a:noFill/>
          </p:spPr>
          <p:txBody>
            <a:bodyPr wrap="none" rtlCol="0">
              <a:spAutoFit/>
            </a:bodyPr>
            <a:lstStyle/>
            <a:p>
              <a:r>
                <a:rPr lang="fr-FR" dirty="0"/>
                <a:t>Si 5 – 9 – 13 – 17 – 21…</a:t>
              </a:r>
            </a:p>
          </p:txBody>
        </p:sp>
        <p:sp>
          <p:nvSpPr>
            <p:cNvPr id="24" name="Rectangle 23">
              <a:extLst>
                <a:ext uri="{FF2B5EF4-FFF2-40B4-BE49-F238E27FC236}">
                  <a16:creationId xmlns:a16="http://schemas.microsoft.com/office/drawing/2014/main" id="{74C6105D-F147-4D19-B6E6-29797185B849}"/>
                </a:ext>
              </a:extLst>
            </p:cNvPr>
            <p:cNvSpPr/>
            <p:nvPr/>
          </p:nvSpPr>
          <p:spPr>
            <a:xfrm>
              <a:off x="6479172" y="2227647"/>
              <a:ext cx="2346434" cy="5668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6" name="Groupe 45">
            <a:extLst>
              <a:ext uri="{FF2B5EF4-FFF2-40B4-BE49-F238E27FC236}">
                <a16:creationId xmlns:a16="http://schemas.microsoft.com/office/drawing/2014/main" id="{B09CB7B4-E53C-4B92-B3D2-9C41FDEE88A9}"/>
              </a:ext>
            </a:extLst>
          </p:cNvPr>
          <p:cNvGrpSpPr/>
          <p:nvPr/>
        </p:nvGrpSpPr>
        <p:grpSpPr>
          <a:xfrm>
            <a:off x="4031089" y="3807532"/>
            <a:ext cx="952158" cy="566845"/>
            <a:chOff x="4025594" y="3631578"/>
            <a:chExt cx="952158" cy="566845"/>
          </a:xfrm>
        </p:grpSpPr>
        <p:sp>
          <p:nvSpPr>
            <p:cNvPr id="16" name="ZoneTexte 15">
              <a:extLst>
                <a:ext uri="{FF2B5EF4-FFF2-40B4-BE49-F238E27FC236}">
                  <a16:creationId xmlns:a16="http://schemas.microsoft.com/office/drawing/2014/main" id="{6D6B8CE9-66BB-4C32-BF29-D88D799923B1}"/>
                </a:ext>
              </a:extLst>
            </p:cNvPr>
            <p:cNvSpPr txBox="1"/>
            <p:nvPr/>
          </p:nvSpPr>
          <p:spPr>
            <a:xfrm>
              <a:off x="4170206" y="3719832"/>
              <a:ext cx="692818" cy="369332"/>
            </a:xfrm>
            <a:prstGeom prst="rect">
              <a:avLst/>
            </a:prstGeom>
            <a:noFill/>
          </p:spPr>
          <p:txBody>
            <a:bodyPr wrap="square" rtlCol="0">
              <a:spAutoFit/>
            </a:bodyPr>
            <a:lstStyle/>
            <a:p>
              <a:r>
                <a:rPr lang="fr-FR" dirty="0"/>
                <a:t>sinon</a:t>
              </a:r>
            </a:p>
          </p:txBody>
        </p:sp>
        <p:sp>
          <p:nvSpPr>
            <p:cNvPr id="25" name="Rectangle 24">
              <a:extLst>
                <a:ext uri="{FF2B5EF4-FFF2-40B4-BE49-F238E27FC236}">
                  <a16:creationId xmlns:a16="http://schemas.microsoft.com/office/drawing/2014/main" id="{4DC5BE16-9F80-4A35-B7C0-8CD71D61DE66}"/>
                </a:ext>
              </a:extLst>
            </p:cNvPr>
            <p:cNvSpPr/>
            <p:nvPr/>
          </p:nvSpPr>
          <p:spPr>
            <a:xfrm>
              <a:off x="4025594" y="3631578"/>
              <a:ext cx="952158" cy="5668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D55CF69D-78D1-42FD-9B2C-76527B750669}"/>
              </a:ext>
            </a:extLst>
          </p:cNvPr>
          <p:cNvGrpSpPr/>
          <p:nvPr/>
        </p:nvGrpSpPr>
        <p:grpSpPr>
          <a:xfrm>
            <a:off x="10842913" y="3895786"/>
            <a:ext cx="952158" cy="566845"/>
            <a:chOff x="10814482" y="2260734"/>
            <a:chExt cx="952158" cy="566845"/>
          </a:xfrm>
        </p:grpSpPr>
        <p:sp>
          <p:nvSpPr>
            <p:cNvPr id="12" name="ZoneTexte 11">
              <a:extLst>
                <a:ext uri="{FF2B5EF4-FFF2-40B4-BE49-F238E27FC236}">
                  <a16:creationId xmlns:a16="http://schemas.microsoft.com/office/drawing/2014/main" id="{9AB3A01E-DFA4-49E5-A888-FB159165FD65}"/>
                </a:ext>
              </a:extLst>
            </p:cNvPr>
            <p:cNvSpPr txBox="1"/>
            <p:nvPr/>
          </p:nvSpPr>
          <p:spPr>
            <a:xfrm>
              <a:off x="10944152" y="2332387"/>
              <a:ext cx="692818" cy="369332"/>
            </a:xfrm>
            <a:prstGeom prst="rect">
              <a:avLst/>
            </a:prstGeom>
            <a:noFill/>
          </p:spPr>
          <p:txBody>
            <a:bodyPr wrap="none" rtlCol="0">
              <a:spAutoFit/>
            </a:bodyPr>
            <a:lstStyle/>
            <a:p>
              <a:r>
                <a:rPr lang="fr-FR" dirty="0"/>
                <a:t>sinon</a:t>
              </a:r>
            </a:p>
          </p:txBody>
        </p:sp>
        <p:sp>
          <p:nvSpPr>
            <p:cNvPr id="26" name="Rectangle 25">
              <a:extLst>
                <a:ext uri="{FF2B5EF4-FFF2-40B4-BE49-F238E27FC236}">
                  <a16:creationId xmlns:a16="http://schemas.microsoft.com/office/drawing/2014/main" id="{C432D815-38F2-47CA-8906-431D6551994C}"/>
                </a:ext>
              </a:extLst>
            </p:cNvPr>
            <p:cNvSpPr/>
            <p:nvPr/>
          </p:nvSpPr>
          <p:spPr>
            <a:xfrm>
              <a:off x="10814482" y="2260734"/>
              <a:ext cx="952158" cy="5668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2" name="Groupe 41">
            <a:extLst>
              <a:ext uri="{FF2B5EF4-FFF2-40B4-BE49-F238E27FC236}">
                <a16:creationId xmlns:a16="http://schemas.microsoft.com/office/drawing/2014/main" id="{D3FBF31C-EF69-4604-B397-A4A0CC12D3F3}"/>
              </a:ext>
            </a:extLst>
          </p:cNvPr>
          <p:cNvGrpSpPr/>
          <p:nvPr/>
        </p:nvGrpSpPr>
        <p:grpSpPr>
          <a:xfrm>
            <a:off x="0" y="3812645"/>
            <a:ext cx="1539019" cy="980001"/>
            <a:chOff x="107133" y="4055231"/>
            <a:chExt cx="1539019" cy="980001"/>
          </a:xfrm>
        </p:grpSpPr>
        <p:sp>
          <p:nvSpPr>
            <p:cNvPr id="15" name="ZoneTexte 14">
              <a:extLst>
                <a:ext uri="{FF2B5EF4-FFF2-40B4-BE49-F238E27FC236}">
                  <a16:creationId xmlns:a16="http://schemas.microsoft.com/office/drawing/2014/main" id="{65AAA33B-78A1-4F8C-B438-01597275D9BD}"/>
                </a:ext>
              </a:extLst>
            </p:cNvPr>
            <p:cNvSpPr txBox="1"/>
            <p:nvPr/>
          </p:nvSpPr>
          <p:spPr>
            <a:xfrm>
              <a:off x="107133" y="4083566"/>
              <a:ext cx="1522488" cy="923330"/>
            </a:xfrm>
            <a:prstGeom prst="rect">
              <a:avLst/>
            </a:prstGeom>
            <a:noFill/>
          </p:spPr>
          <p:txBody>
            <a:bodyPr wrap="square" rtlCol="0">
              <a:spAutoFit/>
            </a:bodyPr>
            <a:lstStyle/>
            <a:p>
              <a:pPr algn="ctr"/>
              <a:r>
                <a:rPr lang="fr-FR" dirty="0"/>
                <a:t>Alors je laisse l’adversaire commencer</a:t>
              </a:r>
            </a:p>
          </p:txBody>
        </p:sp>
        <p:sp>
          <p:nvSpPr>
            <p:cNvPr id="27" name="Rectangle 26">
              <a:extLst>
                <a:ext uri="{FF2B5EF4-FFF2-40B4-BE49-F238E27FC236}">
                  <a16:creationId xmlns:a16="http://schemas.microsoft.com/office/drawing/2014/main" id="{D6F24D7B-AA21-478D-A394-23B7CDC6FF11}"/>
                </a:ext>
              </a:extLst>
            </p:cNvPr>
            <p:cNvSpPr/>
            <p:nvPr/>
          </p:nvSpPr>
          <p:spPr>
            <a:xfrm>
              <a:off x="156725" y="4055231"/>
              <a:ext cx="1489427" cy="9800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a:extLst>
              <a:ext uri="{FF2B5EF4-FFF2-40B4-BE49-F238E27FC236}">
                <a16:creationId xmlns:a16="http://schemas.microsoft.com/office/drawing/2014/main" id="{E579CAE6-A050-4935-B158-5E1A7EC4BA57}"/>
              </a:ext>
            </a:extLst>
          </p:cNvPr>
          <p:cNvGrpSpPr/>
          <p:nvPr/>
        </p:nvGrpSpPr>
        <p:grpSpPr>
          <a:xfrm>
            <a:off x="7455536" y="3811243"/>
            <a:ext cx="1522488" cy="982803"/>
            <a:chOff x="6891144" y="3286394"/>
            <a:chExt cx="1522488" cy="982803"/>
          </a:xfrm>
        </p:grpSpPr>
        <p:sp>
          <p:nvSpPr>
            <p:cNvPr id="10" name="ZoneTexte 9">
              <a:extLst>
                <a:ext uri="{FF2B5EF4-FFF2-40B4-BE49-F238E27FC236}">
                  <a16:creationId xmlns:a16="http://schemas.microsoft.com/office/drawing/2014/main" id="{D0C0B099-9CF7-40C8-AA06-F85E6F87A4F4}"/>
                </a:ext>
              </a:extLst>
            </p:cNvPr>
            <p:cNvSpPr txBox="1"/>
            <p:nvPr/>
          </p:nvSpPr>
          <p:spPr>
            <a:xfrm>
              <a:off x="6891144" y="3345867"/>
              <a:ext cx="1522488" cy="923330"/>
            </a:xfrm>
            <a:prstGeom prst="rect">
              <a:avLst/>
            </a:prstGeom>
            <a:noFill/>
          </p:spPr>
          <p:txBody>
            <a:bodyPr wrap="square" rtlCol="0">
              <a:spAutoFit/>
            </a:bodyPr>
            <a:lstStyle/>
            <a:p>
              <a:pPr algn="ctr"/>
              <a:r>
                <a:rPr lang="fr-FR" dirty="0"/>
                <a:t>Alors je laisse l’adversaire commencer</a:t>
              </a:r>
            </a:p>
          </p:txBody>
        </p:sp>
        <p:sp>
          <p:nvSpPr>
            <p:cNvPr id="28" name="Rectangle 27">
              <a:extLst>
                <a:ext uri="{FF2B5EF4-FFF2-40B4-BE49-F238E27FC236}">
                  <a16:creationId xmlns:a16="http://schemas.microsoft.com/office/drawing/2014/main" id="{041864F1-0CD7-463A-BD60-0AFCA63F016E}"/>
                </a:ext>
              </a:extLst>
            </p:cNvPr>
            <p:cNvSpPr/>
            <p:nvPr/>
          </p:nvSpPr>
          <p:spPr>
            <a:xfrm>
              <a:off x="6907674" y="3286394"/>
              <a:ext cx="1489427" cy="9800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5" name="Groupe 44">
            <a:extLst>
              <a:ext uri="{FF2B5EF4-FFF2-40B4-BE49-F238E27FC236}">
                <a16:creationId xmlns:a16="http://schemas.microsoft.com/office/drawing/2014/main" id="{A6DBFB37-5ECF-4835-BDF2-94FC575A4620}"/>
              </a:ext>
            </a:extLst>
          </p:cNvPr>
          <p:cNvGrpSpPr/>
          <p:nvPr/>
        </p:nvGrpSpPr>
        <p:grpSpPr>
          <a:xfrm>
            <a:off x="2026362" y="4726868"/>
            <a:ext cx="4009454" cy="766194"/>
            <a:chOff x="3103655" y="4703407"/>
            <a:chExt cx="1539019" cy="1780018"/>
          </a:xfrm>
        </p:grpSpPr>
        <p:sp>
          <p:nvSpPr>
            <p:cNvPr id="17" name="ZoneTexte 16">
              <a:extLst>
                <a:ext uri="{FF2B5EF4-FFF2-40B4-BE49-F238E27FC236}">
                  <a16:creationId xmlns:a16="http://schemas.microsoft.com/office/drawing/2014/main" id="{2A84030D-1F39-4C3C-9DDB-1DB1190C253D}"/>
                </a:ext>
              </a:extLst>
            </p:cNvPr>
            <p:cNvSpPr txBox="1"/>
            <p:nvPr/>
          </p:nvSpPr>
          <p:spPr>
            <a:xfrm>
              <a:off x="3120186" y="4703407"/>
              <a:ext cx="1522488" cy="1754326"/>
            </a:xfrm>
            <a:prstGeom prst="rect">
              <a:avLst/>
            </a:prstGeom>
            <a:noFill/>
          </p:spPr>
          <p:txBody>
            <a:bodyPr wrap="square" rtlCol="0">
              <a:spAutoFit/>
            </a:bodyPr>
            <a:lstStyle/>
            <a:p>
              <a:pPr algn="ctr"/>
              <a:r>
                <a:rPr lang="fr-FR" dirty="0"/>
                <a:t>Je commence et je prends ce qu’il faut pour retomber sur 4 – 8 – 12…</a:t>
              </a:r>
            </a:p>
          </p:txBody>
        </p:sp>
        <p:sp>
          <p:nvSpPr>
            <p:cNvPr id="29" name="Rectangle 28">
              <a:extLst>
                <a:ext uri="{FF2B5EF4-FFF2-40B4-BE49-F238E27FC236}">
                  <a16:creationId xmlns:a16="http://schemas.microsoft.com/office/drawing/2014/main" id="{9BE17DE1-2BF3-43A8-917C-749133DDE3C2}"/>
                </a:ext>
              </a:extLst>
            </p:cNvPr>
            <p:cNvSpPr/>
            <p:nvPr/>
          </p:nvSpPr>
          <p:spPr>
            <a:xfrm>
              <a:off x="3103655" y="4729099"/>
              <a:ext cx="1489427" cy="17543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1" name="Groupe 60">
            <a:extLst>
              <a:ext uri="{FF2B5EF4-FFF2-40B4-BE49-F238E27FC236}">
                <a16:creationId xmlns:a16="http://schemas.microsoft.com/office/drawing/2014/main" id="{A0789BCD-C5B4-4366-AD21-FB694E273371}"/>
              </a:ext>
            </a:extLst>
          </p:cNvPr>
          <p:cNvGrpSpPr/>
          <p:nvPr/>
        </p:nvGrpSpPr>
        <p:grpSpPr>
          <a:xfrm>
            <a:off x="8509321" y="5214921"/>
            <a:ext cx="3594312" cy="685273"/>
            <a:chOff x="10496257" y="3389232"/>
            <a:chExt cx="1522488" cy="1754326"/>
          </a:xfrm>
        </p:grpSpPr>
        <p:sp>
          <p:nvSpPr>
            <p:cNvPr id="13" name="ZoneTexte 12">
              <a:extLst>
                <a:ext uri="{FF2B5EF4-FFF2-40B4-BE49-F238E27FC236}">
                  <a16:creationId xmlns:a16="http://schemas.microsoft.com/office/drawing/2014/main" id="{169AD67D-1390-4E5D-BA4E-17D885FC2BD3}"/>
                </a:ext>
              </a:extLst>
            </p:cNvPr>
            <p:cNvSpPr txBox="1"/>
            <p:nvPr/>
          </p:nvSpPr>
          <p:spPr>
            <a:xfrm>
              <a:off x="10496257" y="3389232"/>
              <a:ext cx="1522488" cy="1754326"/>
            </a:xfrm>
            <a:prstGeom prst="rect">
              <a:avLst/>
            </a:prstGeom>
            <a:noFill/>
          </p:spPr>
          <p:txBody>
            <a:bodyPr wrap="square" rtlCol="0">
              <a:spAutoFit/>
            </a:bodyPr>
            <a:lstStyle/>
            <a:p>
              <a:pPr algn="ctr"/>
              <a:r>
                <a:rPr lang="fr-FR" dirty="0"/>
                <a:t>Je commence et je prends ce qu’il faut pour retomber sur 5 – 9 – 13…</a:t>
              </a:r>
            </a:p>
          </p:txBody>
        </p:sp>
        <p:sp>
          <p:nvSpPr>
            <p:cNvPr id="30" name="Rectangle 29">
              <a:extLst>
                <a:ext uri="{FF2B5EF4-FFF2-40B4-BE49-F238E27FC236}">
                  <a16:creationId xmlns:a16="http://schemas.microsoft.com/office/drawing/2014/main" id="{38736784-85A2-4C89-AEEA-C6219E0D3786}"/>
                </a:ext>
              </a:extLst>
            </p:cNvPr>
            <p:cNvSpPr/>
            <p:nvPr/>
          </p:nvSpPr>
          <p:spPr>
            <a:xfrm>
              <a:off x="10529318" y="3389232"/>
              <a:ext cx="1489427" cy="17543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2" name="Connecteur : en angle 31">
            <a:extLst>
              <a:ext uri="{FF2B5EF4-FFF2-40B4-BE49-F238E27FC236}">
                <a16:creationId xmlns:a16="http://schemas.microsoft.com/office/drawing/2014/main" id="{FA956C76-7637-4F1A-AC7F-F9FDC2BBC205}"/>
              </a:ext>
            </a:extLst>
          </p:cNvPr>
          <p:cNvCxnSpPr>
            <a:cxnSpLocks/>
            <a:stCxn id="18" idx="1"/>
            <a:endCxn id="19" idx="0"/>
          </p:cNvCxnSpPr>
          <p:nvPr/>
        </p:nvCxnSpPr>
        <p:spPr>
          <a:xfrm rot="10800000" flipV="1">
            <a:off x="2616714" y="369763"/>
            <a:ext cx="2518684" cy="270853"/>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5" name="Connecteur : en angle 34">
            <a:extLst>
              <a:ext uri="{FF2B5EF4-FFF2-40B4-BE49-F238E27FC236}">
                <a16:creationId xmlns:a16="http://schemas.microsoft.com/office/drawing/2014/main" id="{63C30DBD-37B0-470D-91CF-7C5BCE11E187}"/>
              </a:ext>
            </a:extLst>
          </p:cNvPr>
          <p:cNvCxnSpPr>
            <a:stCxn id="18" idx="3"/>
            <a:endCxn id="20" idx="0"/>
          </p:cNvCxnSpPr>
          <p:nvPr/>
        </p:nvCxnSpPr>
        <p:spPr>
          <a:xfrm>
            <a:off x="7525796" y="369764"/>
            <a:ext cx="2247164" cy="201175"/>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eur : en angle 36">
            <a:extLst>
              <a:ext uri="{FF2B5EF4-FFF2-40B4-BE49-F238E27FC236}">
                <a16:creationId xmlns:a16="http://schemas.microsoft.com/office/drawing/2014/main" id="{9FD35358-8B78-4E99-9BAA-53A73E3B5478}"/>
              </a:ext>
            </a:extLst>
          </p:cNvPr>
          <p:cNvCxnSpPr>
            <a:cxnSpLocks/>
            <a:stCxn id="19" idx="2"/>
            <a:endCxn id="21" idx="0"/>
          </p:cNvCxnSpPr>
          <p:nvPr/>
        </p:nvCxnSpPr>
        <p:spPr>
          <a:xfrm rot="5400000">
            <a:off x="2263942" y="1639721"/>
            <a:ext cx="705544" cy="1"/>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1" name="Connecteur : en angle 40">
            <a:extLst>
              <a:ext uri="{FF2B5EF4-FFF2-40B4-BE49-F238E27FC236}">
                <a16:creationId xmlns:a16="http://schemas.microsoft.com/office/drawing/2014/main" id="{BEE87BC4-F1A3-4062-9BFF-120765F9DB2D}"/>
              </a:ext>
            </a:extLst>
          </p:cNvPr>
          <p:cNvCxnSpPr>
            <a:cxnSpLocks/>
            <a:stCxn id="21" idx="2"/>
            <a:endCxn id="23" idx="0"/>
          </p:cNvCxnSpPr>
          <p:nvPr/>
        </p:nvCxnSpPr>
        <p:spPr>
          <a:xfrm rot="5400000">
            <a:off x="2334932" y="2643324"/>
            <a:ext cx="563280" cy="283"/>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4" name="Connecteur : en angle 43">
            <a:extLst>
              <a:ext uri="{FF2B5EF4-FFF2-40B4-BE49-F238E27FC236}">
                <a16:creationId xmlns:a16="http://schemas.microsoft.com/office/drawing/2014/main" id="{DB7FE9E6-CBA4-4D24-A472-C62896C5D2E2}"/>
              </a:ext>
            </a:extLst>
          </p:cNvPr>
          <p:cNvCxnSpPr>
            <a:stCxn id="23" idx="1"/>
            <a:endCxn id="27" idx="0"/>
          </p:cNvCxnSpPr>
          <p:nvPr/>
        </p:nvCxnSpPr>
        <p:spPr>
          <a:xfrm rot="10800000" flipV="1">
            <a:off x="794307" y="3208527"/>
            <a:ext cx="835315" cy="604117"/>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48" name="Groupe 47">
            <a:extLst>
              <a:ext uri="{FF2B5EF4-FFF2-40B4-BE49-F238E27FC236}">
                <a16:creationId xmlns:a16="http://schemas.microsoft.com/office/drawing/2014/main" id="{20D61EF5-B43D-44A9-8756-29FE5BBC07C2}"/>
              </a:ext>
            </a:extLst>
          </p:cNvPr>
          <p:cNvGrpSpPr/>
          <p:nvPr/>
        </p:nvGrpSpPr>
        <p:grpSpPr>
          <a:xfrm>
            <a:off x="4626144" y="6058508"/>
            <a:ext cx="2939711" cy="686792"/>
            <a:chOff x="4626144" y="6058508"/>
            <a:chExt cx="2939711" cy="686792"/>
          </a:xfrm>
        </p:grpSpPr>
        <p:sp>
          <p:nvSpPr>
            <p:cNvPr id="11" name="ZoneTexte 10">
              <a:extLst>
                <a:ext uri="{FF2B5EF4-FFF2-40B4-BE49-F238E27FC236}">
                  <a16:creationId xmlns:a16="http://schemas.microsoft.com/office/drawing/2014/main" id="{AB6A67FA-3258-4AB4-BDC3-940E3F781758}"/>
                </a:ext>
              </a:extLst>
            </p:cNvPr>
            <p:cNvSpPr txBox="1"/>
            <p:nvPr/>
          </p:nvSpPr>
          <p:spPr>
            <a:xfrm>
              <a:off x="4626144" y="6058508"/>
              <a:ext cx="2939711" cy="646331"/>
            </a:xfrm>
            <a:prstGeom prst="rect">
              <a:avLst/>
            </a:prstGeom>
            <a:noFill/>
          </p:spPr>
          <p:txBody>
            <a:bodyPr wrap="square" rtlCol="0">
              <a:spAutoFit/>
            </a:bodyPr>
            <a:lstStyle/>
            <a:p>
              <a:pPr algn="ctr"/>
              <a:r>
                <a:rPr lang="fr-FR" dirty="0"/>
                <a:t>Je prends à chaque fois le complément à 4</a:t>
              </a:r>
            </a:p>
          </p:txBody>
        </p:sp>
        <p:sp>
          <p:nvSpPr>
            <p:cNvPr id="47" name="Organigramme : Alternative 46">
              <a:extLst>
                <a:ext uri="{FF2B5EF4-FFF2-40B4-BE49-F238E27FC236}">
                  <a16:creationId xmlns:a16="http://schemas.microsoft.com/office/drawing/2014/main" id="{8DEBA9C1-A377-42D4-AD34-2480D444315D}"/>
                </a:ext>
              </a:extLst>
            </p:cNvPr>
            <p:cNvSpPr/>
            <p:nvPr/>
          </p:nvSpPr>
          <p:spPr>
            <a:xfrm>
              <a:off x="4868519" y="6058508"/>
              <a:ext cx="2597462" cy="686792"/>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50" name="Connecteur : en angle 49">
            <a:extLst>
              <a:ext uri="{FF2B5EF4-FFF2-40B4-BE49-F238E27FC236}">
                <a16:creationId xmlns:a16="http://schemas.microsoft.com/office/drawing/2014/main" id="{5A9DF2B1-3127-4E95-A755-D26EE45D6BB0}"/>
              </a:ext>
            </a:extLst>
          </p:cNvPr>
          <p:cNvCxnSpPr>
            <a:stCxn id="27" idx="2"/>
          </p:cNvCxnSpPr>
          <p:nvPr/>
        </p:nvCxnSpPr>
        <p:spPr>
          <a:xfrm rot="16200000" flipH="1">
            <a:off x="2027335" y="3559616"/>
            <a:ext cx="1608154" cy="4074213"/>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2" name="Connecteur : en angle 51">
            <a:extLst>
              <a:ext uri="{FF2B5EF4-FFF2-40B4-BE49-F238E27FC236}">
                <a16:creationId xmlns:a16="http://schemas.microsoft.com/office/drawing/2014/main" id="{452B988C-7A7D-4F6B-B905-7D9DE688D85C}"/>
              </a:ext>
            </a:extLst>
          </p:cNvPr>
          <p:cNvCxnSpPr>
            <a:stCxn id="14" idx="3"/>
            <a:endCxn id="25" idx="0"/>
          </p:cNvCxnSpPr>
          <p:nvPr/>
        </p:nvCxnSpPr>
        <p:spPr>
          <a:xfrm>
            <a:off x="3657742" y="3208527"/>
            <a:ext cx="849426" cy="599005"/>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8" name="Connecteur : en angle 57">
            <a:extLst>
              <a:ext uri="{FF2B5EF4-FFF2-40B4-BE49-F238E27FC236}">
                <a16:creationId xmlns:a16="http://schemas.microsoft.com/office/drawing/2014/main" id="{20FAFDCD-024E-4306-881B-738D82B4A346}"/>
              </a:ext>
            </a:extLst>
          </p:cNvPr>
          <p:cNvCxnSpPr>
            <a:stCxn id="25" idx="2"/>
            <a:endCxn id="29" idx="0"/>
          </p:cNvCxnSpPr>
          <p:nvPr/>
        </p:nvCxnSpPr>
        <p:spPr>
          <a:xfrm rot="5400000">
            <a:off x="4055055" y="4285814"/>
            <a:ext cx="363550" cy="540677"/>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0" name="Connecteur : en angle 59">
            <a:extLst>
              <a:ext uri="{FF2B5EF4-FFF2-40B4-BE49-F238E27FC236}">
                <a16:creationId xmlns:a16="http://schemas.microsoft.com/office/drawing/2014/main" id="{EA9CF109-2523-4C57-A4E9-8DA5D137863F}"/>
              </a:ext>
            </a:extLst>
          </p:cNvPr>
          <p:cNvCxnSpPr>
            <a:cxnSpLocks/>
          </p:cNvCxnSpPr>
          <p:nvPr/>
        </p:nvCxnSpPr>
        <p:spPr>
          <a:xfrm rot="16200000" flipH="1">
            <a:off x="4546771" y="4707819"/>
            <a:ext cx="565446" cy="2200759"/>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4" name="Connecteur : en angle 63">
            <a:extLst>
              <a:ext uri="{FF2B5EF4-FFF2-40B4-BE49-F238E27FC236}">
                <a16:creationId xmlns:a16="http://schemas.microsoft.com/office/drawing/2014/main" id="{D189887F-199A-4B6C-B818-C90400DD5EF8}"/>
              </a:ext>
            </a:extLst>
          </p:cNvPr>
          <p:cNvCxnSpPr>
            <a:stCxn id="20" idx="2"/>
            <a:endCxn id="22" idx="0"/>
          </p:cNvCxnSpPr>
          <p:nvPr/>
        </p:nvCxnSpPr>
        <p:spPr>
          <a:xfrm rot="5400000">
            <a:off x="9399083" y="1618615"/>
            <a:ext cx="747755" cy="1"/>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6" name="Connecteur : en angle 65">
            <a:extLst>
              <a:ext uri="{FF2B5EF4-FFF2-40B4-BE49-F238E27FC236}">
                <a16:creationId xmlns:a16="http://schemas.microsoft.com/office/drawing/2014/main" id="{B73EE54D-0D03-4ECE-BB46-848DD90F4E42}"/>
              </a:ext>
            </a:extLst>
          </p:cNvPr>
          <p:cNvCxnSpPr>
            <a:cxnSpLocks/>
            <a:stCxn id="22" idx="2"/>
            <a:endCxn id="24" idx="0"/>
          </p:cNvCxnSpPr>
          <p:nvPr/>
        </p:nvCxnSpPr>
        <p:spPr>
          <a:xfrm rot="16200000" flipH="1">
            <a:off x="9508116" y="2626668"/>
            <a:ext cx="551669" cy="21982"/>
          </a:xfrm>
          <a:prstGeom prst="bentConnector3">
            <a:avLst>
              <a:gd name="adj1" fmla="val 1339"/>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8" name="Connecteur : en angle 67">
            <a:extLst>
              <a:ext uri="{FF2B5EF4-FFF2-40B4-BE49-F238E27FC236}">
                <a16:creationId xmlns:a16="http://schemas.microsoft.com/office/drawing/2014/main" id="{4481706B-0246-4CB0-B62B-6EAB5D755CFB}"/>
              </a:ext>
            </a:extLst>
          </p:cNvPr>
          <p:cNvCxnSpPr>
            <a:stCxn id="9" idx="1"/>
            <a:endCxn id="28" idx="0"/>
          </p:cNvCxnSpPr>
          <p:nvPr/>
        </p:nvCxnSpPr>
        <p:spPr>
          <a:xfrm rot="10800000" flipV="1">
            <a:off x="8216780" y="3202899"/>
            <a:ext cx="360980" cy="608343"/>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0" name="Connecteur : en angle 69">
            <a:extLst>
              <a:ext uri="{FF2B5EF4-FFF2-40B4-BE49-F238E27FC236}">
                <a16:creationId xmlns:a16="http://schemas.microsoft.com/office/drawing/2014/main" id="{987BD0C5-D6FB-4A44-8D90-2C18916BB845}"/>
              </a:ext>
            </a:extLst>
          </p:cNvPr>
          <p:cNvCxnSpPr>
            <a:stCxn id="9" idx="3"/>
            <a:endCxn id="26" idx="0"/>
          </p:cNvCxnSpPr>
          <p:nvPr/>
        </p:nvCxnSpPr>
        <p:spPr>
          <a:xfrm>
            <a:off x="10968158" y="3202900"/>
            <a:ext cx="350834" cy="692886"/>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2" name="Connecteur : en angle 71">
            <a:extLst>
              <a:ext uri="{FF2B5EF4-FFF2-40B4-BE49-F238E27FC236}">
                <a16:creationId xmlns:a16="http://schemas.microsoft.com/office/drawing/2014/main" id="{1DFE3964-4F81-44AC-B4F2-94F072BED394}"/>
              </a:ext>
            </a:extLst>
          </p:cNvPr>
          <p:cNvCxnSpPr>
            <a:stCxn id="26" idx="2"/>
            <a:endCxn id="30" idx="0"/>
          </p:cNvCxnSpPr>
          <p:nvPr/>
        </p:nvCxnSpPr>
        <p:spPr>
          <a:xfrm rot="5400000">
            <a:off x="10456103" y="4352032"/>
            <a:ext cx="752290" cy="973489"/>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4" name="Connecteur : en angle 73">
            <a:extLst>
              <a:ext uri="{FF2B5EF4-FFF2-40B4-BE49-F238E27FC236}">
                <a16:creationId xmlns:a16="http://schemas.microsoft.com/office/drawing/2014/main" id="{8718348B-2F25-48C9-AA30-C462C42FDFA2}"/>
              </a:ext>
            </a:extLst>
          </p:cNvPr>
          <p:cNvCxnSpPr>
            <a:cxnSpLocks/>
            <a:stCxn id="10" idx="1"/>
          </p:cNvCxnSpPr>
          <p:nvPr/>
        </p:nvCxnSpPr>
        <p:spPr>
          <a:xfrm rot="10800000" flipV="1">
            <a:off x="6364468" y="4332381"/>
            <a:ext cx="1091069" cy="1723324"/>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6" name="Connecteur : en angle 75">
            <a:extLst>
              <a:ext uri="{FF2B5EF4-FFF2-40B4-BE49-F238E27FC236}">
                <a16:creationId xmlns:a16="http://schemas.microsoft.com/office/drawing/2014/main" id="{BBA6D48C-7AC1-4A76-9C9E-D7980C442EBA}"/>
              </a:ext>
            </a:extLst>
          </p:cNvPr>
          <p:cNvCxnSpPr>
            <a:stCxn id="30" idx="2"/>
            <a:endCxn id="11" idx="3"/>
          </p:cNvCxnSpPr>
          <p:nvPr/>
        </p:nvCxnSpPr>
        <p:spPr>
          <a:xfrm rot="5400000">
            <a:off x="8714939" y="4751110"/>
            <a:ext cx="481480" cy="2779648"/>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9" name="ZoneTexte 78">
            <a:extLst>
              <a:ext uri="{FF2B5EF4-FFF2-40B4-BE49-F238E27FC236}">
                <a16:creationId xmlns:a16="http://schemas.microsoft.com/office/drawing/2014/main" id="{D6C9C48F-8ACE-47EF-8B19-A72F8E1527AA}"/>
              </a:ext>
            </a:extLst>
          </p:cNvPr>
          <p:cNvSpPr txBox="1"/>
          <p:nvPr/>
        </p:nvSpPr>
        <p:spPr>
          <a:xfrm>
            <a:off x="4975482" y="2137415"/>
            <a:ext cx="2763288" cy="954107"/>
          </a:xfrm>
          <a:prstGeom prst="rect">
            <a:avLst/>
          </a:prstGeom>
          <a:noFill/>
        </p:spPr>
        <p:txBody>
          <a:bodyPr wrap="square" rtlCol="0">
            <a:spAutoFit/>
          </a:bodyPr>
          <a:lstStyle/>
          <a:p>
            <a:pPr algn="ctr"/>
            <a:r>
              <a:rPr lang="fr-FR" sz="2800" b="1" dirty="0"/>
              <a:t>GAGNER AU JEU DE NIM</a:t>
            </a:r>
          </a:p>
        </p:txBody>
      </p:sp>
      <p:sp>
        <p:nvSpPr>
          <p:cNvPr id="2" name="ZoneTexte 1">
            <a:extLst>
              <a:ext uri="{FF2B5EF4-FFF2-40B4-BE49-F238E27FC236}">
                <a16:creationId xmlns:a16="http://schemas.microsoft.com/office/drawing/2014/main" id="{50759761-E041-428F-B8CF-DC9DEE5BDC1F}"/>
              </a:ext>
            </a:extLst>
          </p:cNvPr>
          <p:cNvSpPr txBox="1"/>
          <p:nvPr/>
        </p:nvSpPr>
        <p:spPr>
          <a:xfrm>
            <a:off x="5464109" y="752623"/>
            <a:ext cx="1834978" cy="954107"/>
          </a:xfrm>
          <a:prstGeom prst="rect">
            <a:avLst/>
          </a:prstGeom>
          <a:noFill/>
        </p:spPr>
        <p:txBody>
          <a:bodyPr wrap="square" rtlCol="0">
            <a:spAutoFit/>
          </a:bodyPr>
          <a:lstStyle/>
          <a:p>
            <a:pPr algn="ctr"/>
            <a:r>
              <a:rPr lang="fr-FR" sz="1400" dirty="0"/>
              <a:t>Pour gagner, il faut toujours pouvoir choisir qui va commencer</a:t>
            </a:r>
          </a:p>
        </p:txBody>
      </p:sp>
      <p:pic>
        <p:nvPicPr>
          <p:cNvPr id="34" name="Graphique 33" descr="Ampoule">
            <a:extLst>
              <a:ext uri="{FF2B5EF4-FFF2-40B4-BE49-F238E27FC236}">
                <a16:creationId xmlns:a16="http://schemas.microsoft.com/office/drawing/2014/main" id="{E7391136-4E16-49E6-87BB-0B696725D4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71544" y="2981386"/>
            <a:ext cx="914400" cy="914400"/>
          </a:xfrm>
          <a:prstGeom prst="rect">
            <a:avLst/>
          </a:prstGeom>
        </p:spPr>
      </p:pic>
      <p:sp>
        <p:nvSpPr>
          <p:cNvPr id="3" name="Rectangle 2">
            <a:extLst>
              <a:ext uri="{FF2B5EF4-FFF2-40B4-BE49-F238E27FC236}">
                <a16:creationId xmlns:a16="http://schemas.microsoft.com/office/drawing/2014/main" id="{369DFBF1-5350-4ECD-9836-55682E12D4EA}"/>
              </a:ext>
            </a:extLst>
          </p:cNvPr>
          <p:cNvSpPr/>
          <p:nvPr/>
        </p:nvSpPr>
        <p:spPr>
          <a:xfrm>
            <a:off x="7556512" y="369764"/>
            <a:ext cx="4523425" cy="6335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34130981"/>
      </p:ext>
    </p:extLst>
  </p:cSld>
  <p:clrMapOvr>
    <a:masterClrMapping/>
  </p:clrMapOvr>
  <mc:AlternateContent xmlns:mc="http://schemas.openxmlformats.org/markup-compatibility/2006" xmlns:p14="http://schemas.microsoft.com/office/powerpoint/2010/main">
    <mc:Choice Requires="p14">
      <p:transition spd="slow" p14:dur="2000" advTm="2548"/>
    </mc:Choice>
    <mc:Fallback xmlns="">
      <p:transition spd="slow" advTm="254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able&#10;&#10;Description générée automatiquement">
            <a:extLst>
              <a:ext uri="{FF2B5EF4-FFF2-40B4-BE49-F238E27FC236}">
                <a16:creationId xmlns:a16="http://schemas.microsoft.com/office/drawing/2014/main" id="{B3987E08-4F5D-42DC-8AC3-DE579297127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re 1"/>
          <p:cNvSpPr>
            <a:spLocks noGrp="1"/>
          </p:cNvSpPr>
          <p:nvPr>
            <p:ph type="title"/>
          </p:nvPr>
        </p:nvSpPr>
        <p:spPr/>
        <p:txBody>
          <a:bodyPr/>
          <a:lstStyle/>
          <a:p>
            <a:r>
              <a:rPr lang="fr-FR" sz="3200" b="1" dirty="0">
                <a:latin typeface="+mn-lt"/>
                <a:ea typeface="+mn-ea"/>
                <a:cs typeface="+mn-cs"/>
              </a:rPr>
              <a:t>Le Jeu de </a:t>
            </a:r>
            <a:r>
              <a:rPr lang="fr-FR" sz="3200" b="1" dirty="0" err="1">
                <a:latin typeface="+mn-lt"/>
                <a:ea typeface="+mn-ea"/>
                <a:cs typeface="+mn-cs"/>
              </a:rPr>
              <a:t>Nim</a:t>
            </a:r>
            <a:r>
              <a:rPr lang="fr-FR" sz="3200" b="1" dirty="0">
                <a:latin typeface="+mn-lt"/>
                <a:ea typeface="+mn-ea"/>
                <a:cs typeface="+mn-cs"/>
              </a:rPr>
              <a:t> en classe</a:t>
            </a:r>
          </a:p>
        </p:txBody>
      </p:sp>
      <p:sp>
        <p:nvSpPr>
          <p:cNvPr id="3" name="Espace réservé du contenu 2"/>
          <p:cNvSpPr>
            <a:spLocks noGrp="1"/>
          </p:cNvSpPr>
          <p:nvPr>
            <p:ph idx="1"/>
          </p:nvPr>
        </p:nvSpPr>
        <p:spPr>
          <a:xfrm>
            <a:off x="457200" y="2037443"/>
            <a:ext cx="11277600" cy="2783113"/>
          </a:xfrm>
        </p:spPr>
        <p:txBody>
          <a:bodyPr>
            <a:noAutofit/>
          </a:bodyPr>
          <a:lstStyle/>
          <a:p>
            <a:pPr marL="0" indent="0">
              <a:buNone/>
            </a:pPr>
            <a:r>
              <a:rPr lang="fr-FR" sz="3200" dirty="0">
                <a:latin typeface="+mn-lt"/>
              </a:rPr>
              <a:t>Etape 1: Manipuler et jouer</a:t>
            </a:r>
          </a:p>
          <a:p>
            <a:pPr marL="0" indent="0">
              <a:buNone/>
            </a:pPr>
            <a:endParaRPr lang="fr-FR" sz="3200" dirty="0"/>
          </a:p>
          <a:p>
            <a:pPr marL="0" indent="0">
              <a:buNone/>
            </a:pPr>
            <a:r>
              <a:rPr lang="fr-FR" sz="3200" dirty="0">
                <a:latin typeface="+mn-lt"/>
              </a:rPr>
              <a:t>Etape 2 : Verbaliser</a:t>
            </a:r>
          </a:p>
          <a:p>
            <a:pPr marL="0" indent="0">
              <a:buNone/>
            </a:pPr>
            <a:endParaRPr lang="fr-FR" sz="3200" dirty="0"/>
          </a:p>
          <a:p>
            <a:pPr marL="0" indent="0">
              <a:buNone/>
            </a:pPr>
            <a:r>
              <a:rPr lang="fr-FR" sz="3200" dirty="0">
                <a:latin typeface="+mn-lt"/>
              </a:rPr>
              <a:t>Etape 3 : Ecrire </a:t>
            </a:r>
            <a:r>
              <a:rPr lang="fr-FR" sz="3200" b="0" dirty="0">
                <a:latin typeface="+mn-lt"/>
              </a:rPr>
              <a:t> l’algorithme de résolution (passer à l’abstraction)</a:t>
            </a:r>
          </a:p>
        </p:txBody>
      </p:sp>
    </p:spTree>
    <p:extLst>
      <p:ext uri="{BB962C8B-B14F-4D97-AF65-F5344CB8AC3E}">
        <p14:creationId xmlns:p14="http://schemas.microsoft.com/office/powerpoint/2010/main" val="914069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able&#10;&#10;Description générée automatiquement">
            <a:extLst>
              <a:ext uri="{FF2B5EF4-FFF2-40B4-BE49-F238E27FC236}">
                <a16:creationId xmlns:a16="http://schemas.microsoft.com/office/drawing/2014/main" id="{D49A8350-0597-42F3-8EB7-AE161FDA9E8B}"/>
              </a:ext>
            </a:extLst>
          </p:cNvPr>
          <p:cNvPicPr>
            <a:picLocks noChangeAspect="1"/>
          </p:cNvPicPr>
          <p:nvPr/>
        </p:nvPicPr>
        <p:blipFill>
          <a:blip r:embed="rId2"/>
          <a:stretch>
            <a:fillRect/>
          </a:stretch>
        </p:blipFill>
        <p:spPr>
          <a:xfrm>
            <a:off x="0" y="0"/>
            <a:ext cx="12192000" cy="6858000"/>
          </a:xfrm>
          <a:prstGeom prst="rect">
            <a:avLst/>
          </a:prstGeom>
        </p:spPr>
      </p:pic>
      <p:pic>
        <p:nvPicPr>
          <p:cNvPr id="5" name="Espace réservé du contenu 4"/>
          <p:cNvPicPr>
            <a:picLocks noGrp="1" noChangeAspect="1"/>
          </p:cNvPicPr>
          <p:nvPr>
            <p:ph idx="1"/>
          </p:nvPr>
        </p:nvPicPr>
        <p:blipFill rotWithShape="1">
          <a:blip r:embed="rId3">
            <a:extLst>
              <a:ext uri="{28A0092B-C50C-407E-A947-70E740481C1C}">
                <a14:useLocalDpi xmlns:a14="http://schemas.microsoft.com/office/drawing/2010/main" val="0"/>
              </a:ext>
            </a:extLst>
          </a:blip>
          <a:srcRect r="10916"/>
          <a:stretch/>
        </p:blipFill>
        <p:spPr>
          <a:xfrm>
            <a:off x="101601" y="935837"/>
            <a:ext cx="7429500" cy="4702963"/>
          </a:xfrm>
        </p:spPr>
      </p:pic>
      <p:sp>
        <p:nvSpPr>
          <p:cNvPr id="6" name="ZoneTexte 5"/>
          <p:cNvSpPr txBox="1"/>
          <p:nvPr/>
        </p:nvSpPr>
        <p:spPr>
          <a:xfrm>
            <a:off x="7772469" y="1579158"/>
            <a:ext cx="4127431" cy="3416320"/>
          </a:xfrm>
          <a:prstGeom prst="rect">
            <a:avLst/>
          </a:prstGeom>
          <a:noFill/>
        </p:spPr>
        <p:txBody>
          <a:bodyPr wrap="square" rtlCol="0">
            <a:spAutoFit/>
          </a:bodyPr>
          <a:lstStyle/>
          <a:p>
            <a:r>
              <a:rPr lang="fr-FR" sz="3600" dirty="0"/>
              <a:t>Un exemple d’écriture de l’algorithme par une classe de cycle 3 (circonscription Evian)</a:t>
            </a:r>
          </a:p>
        </p:txBody>
      </p:sp>
    </p:spTree>
    <p:extLst>
      <p:ext uri="{BB962C8B-B14F-4D97-AF65-F5344CB8AC3E}">
        <p14:creationId xmlns:p14="http://schemas.microsoft.com/office/powerpoint/2010/main" val="2968491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able&#10;&#10;Description générée automatiquement">
            <a:extLst>
              <a:ext uri="{FF2B5EF4-FFF2-40B4-BE49-F238E27FC236}">
                <a16:creationId xmlns:a16="http://schemas.microsoft.com/office/drawing/2014/main" id="{CBD9D47D-4B00-430D-87A1-151628E44D7A}"/>
              </a:ext>
            </a:extLst>
          </p:cNvPr>
          <p:cNvPicPr>
            <a:picLocks noChangeAspect="1"/>
          </p:cNvPicPr>
          <p:nvPr/>
        </p:nvPicPr>
        <p:blipFill>
          <a:blip r:embed="rId2"/>
          <a:stretch>
            <a:fillRect/>
          </a:stretch>
        </p:blipFill>
        <p:spPr>
          <a:xfrm>
            <a:off x="0" y="0"/>
            <a:ext cx="12192000" cy="6858000"/>
          </a:xfrm>
          <a:prstGeom prst="rect">
            <a:avLst/>
          </a:prstGeom>
        </p:spPr>
      </p:pic>
      <p:pic>
        <p:nvPicPr>
          <p:cNvPr id="9" name="Espace réservé du contenu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826000" cy="6666981"/>
          </a:xfrm>
        </p:spPr>
      </p:pic>
      <p:sp>
        <p:nvSpPr>
          <p:cNvPr id="10" name="ZoneTexte 9"/>
          <p:cNvSpPr txBox="1"/>
          <p:nvPr/>
        </p:nvSpPr>
        <p:spPr>
          <a:xfrm>
            <a:off x="5341258" y="3069411"/>
            <a:ext cx="6647542" cy="954107"/>
          </a:xfrm>
          <a:prstGeom prst="rect">
            <a:avLst/>
          </a:prstGeom>
          <a:noFill/>
        </p:spPr>
        <p:txBody>
          <a:bodyPr wrap="square" rtlCol="0">
            <a:spAutoFit/>
          </a:bodyPr>
          <a:lstStyle/>
          <a:p>
            <a:pPr algn="ctr"/>
            <a:r>
              <a:rPr lang="fr-FR" sz="2800" b="1" dirty="0"/>
              <a:t>On commence à écrire le programme avec 4 lignes d’instructions.</a:t>
            </a:r>
          </a:p>
        </p:txBody>
      </p:sp>
    </p:spTree>
    <p:extLst>
      <p:ext uri="{BB962C8B-B14F-4D97-AF65-F5344CB8AC3E}">
        <p14:creationId xmlns:p14="http://schemas.microsoft.com/office/powerpoint/2010/main" val="151307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able&#10;&#10;Description générée automatiquement">
            <a:extLst>
              <a:ext uri="{FF2B5EF4-FFF2-40B4-BE49-F238E27FC236}">
                <a16:creationId xmlns:a16="http://schemas.microsoft.com/office/drawing/2014/main" id="{16420D23-489B-45F5-8381-5D3A7E5FD165}"/>
              </a:ext>
            </a:extLst>
          </p:cNvPr>
          <p:cNvPicPr>
            <a:picLocks noChangeAspect="1"/>
          </p:cNvPicPr>
          <p:nvPr/>
        </p:nvPicPr>
        <p:blipFill>
          <a:blip r:embed="rId2"/>
          <a:stretch>
            <a:fillRect/>
          </a:stretch>
        </p:blipFill>
        <p:spPr>
          <a:xfrm>
            <a:off x="0" y="0"/>
            <a:ext cx="12192000" cy="6858000"/>
          </a:xfrm>
          <a:prstGeom prst="rect">
            <a:avLst/>
          </a:prstGeom>
        </p:spPr>
      </p:pic>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787900" cy="6858700"/>
          </a:xfrm>
        </p:spPr>
      </p:pic>
      <p:sp>
        <p:nvSpPr>
          <p:cNvPr id="6" name="ZoneTexte 5"/>
          <p:cNvSpPr txBox="1"/>
          <p:nvPr/>
        </p:nvSpPr>
        <p:spPr>
          <a:xfrm>
            <a:off x="5101437" y="2774019"/>
            <a:ext cx="6379364" cy="954107"/>
          </a:xfrm>
          <a:prstGeom prst="rect">
            <a:avLst/>
          </a:prstGeom>
          <a:noFill/>
        </p:spPr>
        <p:txBody>
          <a:bodyPr wrap="square" rtlCol="0">
            <a:spAutoFit/>
          </a:bodyPr>
          <a:lstStyle/>
          <a:p>
            <a:pPr algn="ctr"/>
            <a:r>
              <a:rPr lang="fr-FR" sz="2800" b="1" dirty="0"/>
              <a:t>On optimise la taille du programme en passant de 3 à 1 instruction.</a:t>
            </a:r>
          </a:p>
        </p:txBody>
      </p:sp>
    </p:spTree>
    <p:extLst>
      <p:ext uri="{BB962C8B-B14F-4D97-AF65-F5344CB8AC3E}">
        <p14:creationId xmlns:p14="http://schemas.microsoft.com/office/powerpoint/2010/main" val="3354341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able&#10;&#10;Description générée automatiquement">
            <a:extLst>
              <a:ext uri="{FF2B5EF4-FFF2-40B4-BE49-F238E27FC236}">
                <a16:creationId xmlns:a16="http://schemas.microsoft.com/office/drawing/2014/main" id="{65C2A338-BEAF-46F7-9A98-E2071A846C5D}"/>
              </a:ext>
            </a:extLst>
          </p:cNvPr>
          <p:cNvPicPr>
            <a:picLocks noChangeAspect="1"/>
          </p:cNvPicPr>
          <p:nvPr/>
        </p:nvPicPr>
        <p:blipFill>
          <a:blip r:embed="rId2"/>
          <a:stretch>
            <a:fillRect/>
          </a:stretch>
        </p:blipFill>
        <p:spPr>
          <a:xfrm>
            <a:off x="0" y="0"/>
            <a:ext cx="12192000" cy="6858000"/>
          </a:xfrm>
          <a:prstGeom prst="rect">
            <a:avLst/>
          </a:prstGeom>
        </p:spPr>
      </p:pic>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4599053" cy="6858000"/>
          </a:xfrm>
        </p:spPr>
      </p:pic>
      <p:sp>
        <p:nvSpPr>
          <p:cNvPr id="6" name="ZoneTexte 5"/>
          <p:cNvSpPr txBox="1"/>
          <p:nvPr/>
        </p:nvSpPr>
        <p:spPr>
          <a:xfrm>
            <a:off x="6096000" y="3355029"/>
            <a:ext cx="5959416" cy="523220"/>
          </a:xfrm>
          <a:prstGeom prst="rect">
            <a:avLst/>
          </a:prstGeom>
          <a:noFill/>
        </p:spPr>
        <p:txBody>
          <a:bodyPr wrap="square" rtlCol="0">
            <a:spAutoFit/>
          </a:bodyPr>
          <a:lstStyle/>
          <a:p>
            <a:r>
              <a:rPr lang="fr-FR" sz="2800" b="1" dirty="0"/>
              <a:t>On introduit la notion de boucle.</a:t>
            </a:r>
          </a:p>
        </p:txBody>
      </p:sp>
    </p:spTree>
    <p:extLst>
      <p:ext uri="{BB962C8B-B14F-4D97-AF65-F5344CB8AC3E}">
        <p14:creationId xmlns:p14="http://schemas.microsoft.com/office/powerpoint/2010/main" val="2118062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able&#10;&#10;Description générée automatiquement">
            <a:extLst>
              <a:ext uri="{FF2B5EF4-FFF2-40B4-BE49-F238E27FC236}">
                <a16:creationId xmlns:a16="http://schemas.microsoft.com/office/drawing/2014/main" id="{B46C92A7-54C4-413E-8378-C8B865AFF4E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re 1"/>
          <p:cNvSpPr>
            <a:spLocks noGrp="1"/>
          </p:cNvSpPr>
          <p:nvPr>
            <p:ph type="title"/>
          </p:nvPr>
        </p:nvSpPr>
        <p:spPr>
          <a:xfrm>
            <a:off x="838200" y="365126"/>
            <a:ext cx="10515600" cy="796018"/>
          </a:xfrm>
        </p:spPr>
        <p:txBody>
          <a:bodyPr/>
          <a:lstStyle/>
          <a:p>
            <a:r>
              <a:rPr lang="fr-FR"/>
              <a:t>Le Jeu de Nim (un programme)</a:t>
            </a:r>
            <a:endParaRPr lang="fr-FR" dirty="0"/>
          </a:p>
        </p:txBody>
      </p:sp>
      <p:pic>
        <p:nvPicPr>
          <p:cNvPr id="6"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5721" y="1378859"/>
            <a:ext cx="9391005" cy="5240450"/>
          </a:xfrm>
        </p:spPr>
      </p:pic>
    </p:spTree>
    <p:extLst>
      <p:ext uri="{BB962C8B-B14F-4D97-AF65-F5344CB8AC3E}">
        <p14:creationId xmlns:p14="http://schemas.microsoft.com/office/powerpoint/2010/main" val="474760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10B40B3-1D98-498F-96C2-B37770909200}"/>
              </a:ext>
            </a:extLst>
          </p:cNvPr>
          <p:cNvSpPr>
            <a:spLocks noGrp="1"/>
          </p:cNvSpPr>
          <p:nvPr>
            <p:ph type="title"/>
          </p:nvPr>
        </p:nvSpPr>
        <p:spPr>
          <a:xfrm>
            <a:off x="1143001" y="4550166"/>
            <a:ext cx="10923638" cy="1317643"/>
          </a:xfrm>
        </p:spPr>
        <p:txBody>
          <a:bodyPr vert="horz" lIns="91440" tIns="45720" rIns="91440" bIns="45720" rtlCol="0" anchor="b">
            <a:normAutofit/>
          </a:bodyPr>
          <a:lstStyle/>
          <a:p>
            <a:r>
              <a:rPr lang="en-US" sz="5100" b="1" kern="1200" dirty="0" err="1">
                <a:solidFill>
                  <a:schemeClr val="tx1"/>
                </a:solidFill>
                <a:effectLst>
                  <a:outerShdw blurRad="38100" dist="38100" dir="2700000" algn="tl">
                    <a:srgbClr val="000000">
                      <a:alpha val="43137"/>
                    </a:srgbClr>
                  </a:outerShdw>
                </a:effectLst>
                <a:latin typeface="+mj-lt"/>
                <a:ea typeface="+mj-ea"/>
                <a:cs typeface="+mj-cs"/>
              </a:rPr>
              <a:t>Qu’est-ce</a:t>
            </a:r>
            <a:r>
              <a:rPr lang="en-US" sz="5100" b="1" kern="1200" dirty="0">
                <a:solidFill>
                  <a:schemeClr val="tx1"/>
                </a:solidFill>
                <a:effectLst>
                  <a:outerShdw blurRad="38100" dist="38100" dir="2700000" algn="tl">
                    <a:srgbClr val="000000">
                      <a:alpha val="43137"/>
                    </a:srgbClr>
                  </a:outerShdw>
                </a:effectLst>
                <a:latin typeface="+mj-lt"/>
                <a:ea typeface="+mj-ea"/>
                <a:cs typeface="+mj-cs"/>
              </a:rPr>
              <a:t> que </a:t>
            </a:r>
            <a:r>
              <a:rPr lang="en-US" sz="5100" b="1" kern="1200" dirty="0" err="1">
                <a:solidFill>
                  <a:schemeClr val="tx1"/>
                </a:solidFill>
                <a:effectLst>
                  <a:outerShdw blurRad="38100" dist="38100" dir="2700000" algn="tl">
                    <a:srgbClr val="000000">
                      <a:alpha val="43137"/>
                    </a:srgbClr>
                  </a:outerShdw>
                </a:effectLst>
                <a:latin typeface="+mj-lt"/>
                <a:ea typeface="+mj-ea"/>
                <a:cs typeface="+mj-cs"/>
              </a:rPr>
              <a:t>l’intelligence</a:t>
            </a:r>
            <a:r>
              <a:rPr lang="en-US" sz="5100" b="1" kern="1200" dirty="0">
                <a:solidFill>
                  <a:schemeClr val="tx1"/>
                </a:solidFill>
                <a:effectLst>
                  <a:outerShdw blurRad="38100" dist="38100" dir="2700000" algn="tl">
                    <a:srgbClr val="000000">
                      <a:alpha val="43137"/>
                    </a:srgbClr>
                  </a:outerShdw>
                </a:effectLst>
                <a:latin typeface="+mj-lt"/>
                <a:ea typeface="+mj-ea"/>
                <a:cs typeface="+mj-cs"/>
              </a:rPr>
              <a:t> </a:t>
            </a:r>
            <a:r>
              <a:rPr lang="en-US" sz="5100" b="1" kern="1200" dirty="0" err="1">
                <a:solidFill>
                  <a:schemeClr val="tx1"/>
                </a:solidFill>
                <a:effectLst>
                  <a:outerShdw blurRad="38100" dist="38100" dir="2700000" algn="tl">
                    <a:srgbClr val="000000">
                      <a:alpha val="43137"/>
                    </a:srgbClr>
                  </a:outerShdw>
                </a:effectLst>
                <a:latin typeface="+mj-lt"/>
                <a:ea typeface="+mj-ea"/>
                <a:cs typeface="+mj-cs"/>
              </a:rPr>
              <a:t>artificielle</a:t>
            </a:r>
            <a:r>
              <a:rPr lang="en-US" sz="5100" b="1" kern="1200" dirty="0">
                <a:solidFill>
                  <a:schemeClr val="tx1"/>
                </a:solidFill>
                <a:effectLst>
                  <a:outerShdw blurRad="38100" dist="38100" dir="2700000" algn="tl">
                    <a:srgbClr val="000000">
                      <a:alpha val="43137"/>
                    </a:srgbClr>
                  </a:outerShdw>
                </a:effectLst>
                <a:latin typeface="+mj-lt"/>
                <a:ea typeface="+mj-ea"/>
                <a:cs typeface="+mj-cs"/>
              </a:rPr>
              <a:t> ?</a:t>
            </a:r>
          </a:p>
        </p:txBody>
      </p:sp>
      <p:pic>
        <p:nvPicPr>
          <p:cNvPr id="4" name="Image 3" descr="Une image contenant table&#10;&#10;Description générée automatiquement">
            <a:extLst>
              <a:ext uri="{FF2B5EF4-FFF2-40B4-BE49-F238E27FC236}">
                <a16:creationId xmlns:a16="http://schemas.microsoft.com/office/drawing/2014/main" id="{F372E027-28B7-0C49-810F-9121F388540B}"/>
              </a:ext>
            </a:extLst>
          </p:cNvPr>
          <p:cNvPicPr>
            <a:picLocks noChangeAspect="1"/>
          </p:cNvPicPr>
          <p:nvPr/>
        </p:nvPicPr>
        <p:blipFill rotWithShape="1">
          <a:blip r:embed="rId3"/>
          <a:srcRect l="19366" r="-1" b="-1"/>
          <a:stretch/>
        </p:blipFill>
        <p:spPr>
          <a:xfrm>
            <a:off x="20" y="10"/>
            <a:ext cx="6095974" cy="4252522"/>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BB234F09-7686-40AD-B923-35453C864F47}"/>
              </a:ext>
            </a:extLst>
          </p:cNvPr>
          <p:cNvPicPr>
            <a:picLocks noChangeAspect="1"/>
          </p:cNvPicPr>
          <p:nvPr/>
        </p:nvPicPr>
        <p:blipFill rotWithShape="1">
          <a:blip r:embed="rId4"/>
          <a:srcRect b="6661"/>
          <a:stretch/>
        </p:blipFill>
        <p:spPr>
          <a:xfrm>
            <a:off x="6095999" y="-681"/>
            <a:ext cx="6096001" cy="4253215"/>
          </a:xfrm>
          <a:prstGeom prst="rect">
            <a:avLst/>
          </a:prstGeom>
        </p:spPr>
      </p:pic>
      <p:cxnSp>
        <p:nvCxnSpPr>
          <p:cNvPr id="12" name="Straight Connector 11">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53820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216310-946F-49C1-833A-DE1461D43081}"/>
              </a:ext>
            </a:extLst>
          </p:cNvPr>
          <p:cNvSpPr/>
          <p:nvPr/>
        </p:nvSpPr>
        <p:spPr>
          <a:xfrm>
            <a:off x="0" y="4252532"/>
            <a:ext cx="12191980" cy="260545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10B40B3-1D98-498F-96C2-B37770909200}"/>
              </a:ext>
            </a:extLst>
          </p:cNvPr>
          <p:cNvSpPr>
            <a:spLocks noGrp="1"/>
          </p:cNvSpPr>
          <p:nvPr>
            <p:ph type="title"/>
          </p:nvPr>
        </p:nvSpPr>
        <p:spPr>
          <a:xfrm>
            <a:off x="609601" y="4385066"/>
            <a:ext cx="10923638" cy="1317643"/>
          </a:xfrm>
        </p:spPr>
        <p:txBody>
          <a:bodyPr vert="horz" lIns="91440" tIns="45720" rIns="91440" bIns="45720" rtlCol="0" anchor="b">
            <a:normAutofit/>
          </a:bodyPr>
          <a:lstStyle/>
          <a:p>
            <a:pPr algn="ctr"/>
            <a:r>
              <a:rPr lang="en-US" sz="5100" b="1" kern="1200" dirty="0">
                <a:solidFill>
                  <a:schemeClr val="bg1"/>
                </a:solidFill>
                <a:effectLst>
                  <a:outerShdw blurRad="38100" dist="38100" dir="2700000" algn="tl">
                    <a:srgbClr val="000000">
                      <a:alpha val="43137"/>
                    </a:srgbClr>
                  </a:outerShdw>
                </a:effectLst>
                <a:latin typeface="+mj-lt"/>
                <a:ea typeface="+mj-ea"/>
                <a:cs typeface="+mj-cs"/>
              </a:rPr>
              <a:t>La machine qui </a:t>
            </a:r>
            <a:r>
              <a:rPr lang="en-US" sz="5100" b="1" kern="1200" dirty="0" err="1">
                <a:solidFill>
                  <a:schemeClr val="bg1"/>
                </a:solidFill>
                <a:effectLst>
                  <a:outerShdw blurRad="38100" dist="38100" dir="2700000" algn="tl">
                    <a:srgbClr val="000000">
                      <a:alpha val="43137"/>
                    </a:srgbClr>
                  </a:outerShdw>
                </a:effectLst>
                <a:latin typeface="+mj-lt"/>
                <a:ea typeface="+mj-ea"/>
                <a:cs typeface="+mj-cs"/>
              </a:rPr>
              <a:t>apprend</a:t>
            </a:r>
            <a:r>
              <a:rPr lang="en-US" sz="5100" b="1" kern="1200" dirty="0">
                <a:solidFill>
                  <a:schemeClr val="bg1"/>
                </a:solidFill>
                <a:effectLst>
                  <a:outerShdw blurRad="38100" dist="38100" dir="2700000" algn="tl">
                    <a:srgbClr val="000000">
                      <a:alpha val="43137"/>
                    </a:srgbClr>
                  </a:outerShdw>
                </a:effectLst>
                <a:latin typeface="+mj-lt"/>
                <a:ea typeface="+mj-ea"/>
                <a:cs typeface="+mj-cs"/>
              </a:rPr>
              <a:t> </a:t>
            </a:r>
            <a:r>
              <a:rPr lang="en-US" sz="5100" b="1" kern="1200" dirty="0" err="1">
                <a:solidFill>
                  <a:schemeClr val="bg1"/>
                </a:solidFill>
                <a:effectLst>
                  <a:outerShdw blurRad="38100" dist="38100" dir="2700000" algn="tl">
                    <a:srgbClr val="000000">
                      <a:alpha val="43137"/>
                    </a:srgbClr>
                  </a:outerShdw>
                </a:effectLst>
                <a:latin typeface="+mj-lt"/>
                <a:ea typeface="+mj-ea"/>
                <a:cs typeface="+mj-cs"/>
              </a:rPr>
              <a:t>toute</a:t>
            </a:r>
            <a:r>
              <a:rPr lang="en-US" sz="5100" b="1" kern="1200" dirty="0">
                <a:solidFill>
                  <a:schemeClr val="bg1"/>
                </a:solidFill>
                <a:effectLst>
                  <a:outerShdw blurRad="38100" dist="38100" dir="2700000" algn="tl">
                    <a:srgbClr val="000000">
                      <a:alpha val="43137"/>
                    </a:srgbClr>
                  </a:outerShdw>
                </a:effectLst>
                <a:latin typeface="+mj-lt"/>
                <a:ea typeface="+mj-ea"/>
                <a:cs typeface="+mj-cs"/>
              </a:rPr>
              <a:t> </a:t>
            </a:r>
            <a:r>
              <a:rPr lang="en-US" sz="5100" b="1" kern="1200" dirty="0" err="1">
                <a:solidFill>
                  <a:schemeClr val="bg1"/>
                </a:solidFill>
                <a:effectLst>
                  <a:outerShdw blurRad="38100" dist="38100" dir="2700000" algn="tl">
                    <a:srgbClr val="000000">
                      <a:alpha val="43137"/>
                    </a:srgbClr>
                  </a:outerShdw>
                </a:effectLst>
                <a:latin typeface="+mj-lt"/>
                <a:ea typeface="+mj-ea"/>
                <a:cs typeface="+mj-cs"/>
              </a:rPr>
              <a:t>seule</a:t>
            </a:r>
            <a:endParaRPr lang="en-US" sz="5100" b="1" kern="1200"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8" name="Image 7" descr="Une image contenant table&#10;&#10;Description générée automatiquement">
            <a:extLst>
              <a:ext uri="{FF2B5EF4-FFF2-40B4-BE49-F238E27FC236}">
                <a16:creationId xmlns:a16="http://schemas.microsoft.com/office/drawing/2014/main" id="{F1B9AC3D-B6C4-4A08-8C48-DDBA31B5DA27}"/>
              </a:ext>
            </a:extLst>
          </p:cNvPr>
          <p:cNvPicPr>
            <a:picLocks noChangeAspect="1"/>
          </p:cNvPicPr>
          <p:nvPr/>
        </p:nvPicPr>
        <p:blipFill rotWithShape="1">
          <a:blip r:embed="rId2"/>
          <a:srcRect l="19366" r="-1" b="-1"/>
          <a:stretch/>
        </p:blipFill>
        <p:spPr>
          <a:xfrm>
            <a:off x="20" y="10"/>
            <a:ext cx="6095974" cy="4252522"/>
          </a:xfrm>
          <a:prstGeom prst="rect">
            <a:avLst/>
          </a:prstGeom>
        </p:spPr>
      </p:pic>
      <p:pic>
        <p:nvPicPr>
          <p:cNvPr id="2" name="Image 1">
            <a:extLst>
              <a:ext uri="{FF2B5EF4-FFF2-40B4-BE49-F238E27FC236}">
                <a16:creationId xmlns:a16="http://schemas.microsoft.com/office/drawing/2014/main" id="{E98A90E5-A565-4711-B478-B1CBEB2A3645}"/>
              </a:ext>
            </a:extLst>
          </p:cNvPr>
          <p:cNvPicPr>
            <a:picLocks noChangeAspect="1"/>
          </p:cNvPicPr>
          <p:nvPr/>
        </p:nvPicPr>
        <p:blipFill>
          <a:blip r:embed="rId3"/>
          <a:stretch>
            <a:fillRect/>
          </a:stretch>
        </p:blipFill>
        <p:spPr>
          <a:xfrm>
            <a:off x="6375400" y="1554771"/>
            <a:ext cx="5607050" cy="1358305"/>
          </a:xfrm>
          <a:prstGeom prst="rect">
            <a:avLst/>
          </a:prstGeom>
        </p:spPr>
      </p:pic>
    </p:spTree>
    <p:extLst>
      <p:ext uri="{BB962C8B-B14F-4D97-AF65-F5344CB8AC3E}">
        <p14:creationId xmlns:p14="http://schemas.microsoft.com/office/powerpoint/2010/main" val="4085161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334533" y="3341447"/>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761552" y="3341447"/>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88571" y="3341447"/>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615590" y="3341447"/>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6042609" y="3341447"/>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469628" y="3341447"/>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96647" y="3341447"/>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323666" y="3341447"/>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93152" y="5333036"/>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2073468" y="5333036"/>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500487" y="5333036"/>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927506" y="5333036"/>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354525" y="5333036"/>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81544" y="5333036"/>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208563" y="5333036"/>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35582" y="5333036"/>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840051" y="4523394"/>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2" name="Groupe 61">
            <a:extLst>
              <a:ext uri="{FF2B5EF4-FFF2-40B4-BE49-F238E27FC236}">
                <a16:creationId xmlns:a16="http://schemas.microsoft.com/office/drawing/2014/main" id="{3C0866D8-5D77-427C-AA4F-FBF13769A7F1}"/>
              </a:ext>
            </a:extLst>
          </p:cNvPr>
          <p:cNvGrpSpPr/>
          <p:nvPr/>
        </p:nvGrpSpPr>
        <p:grpSpPr>
          <a:xfrm>
            <a:off x="2054609" y="4602913"/>
            <a:ext cx="387831" cy="369332"/>
            <a:chOff x="4159276" y="848064"/>
            <a:chExt cx="387831" cy="369332"/>
          </a:xfrm>
        </p:grpSpPr>
        <p:sp>
          <p:nvSpPr>
            <p:cNvPr id="63" name="Ellipse 62">
              <a:extLst>
                <a:ext uri="{FF2B5EF4-FFF2-40B4-BE49-F238E27FC236}">
                  <a16:creationId xmlns:a16="http://schemas.microsoft.com/office/drawing/2014/main" id="{7397CDBB-B818-46B2-8B41-81618543A6F0}"/>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4" name="ZoneTexte 63">
              <a:extLst>
                <a:ext uri="{FF2B5EF4-FFF2-40B4-BE49-F238E27FC236}">
                  <a16:creationId xmlns:a16="http://schemas.microsoft.com/office/drawing/2014/main" id="{B2C3B8A9-05D7-4369-87EB-5E1E672A567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513931" y="4583661"/>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91887" y="4602913"/>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330330" y="4561600"/>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806735" y="4593287"/>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220511" y="4561600"/>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660723" y="4566043"/>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361189" y="4223955"/>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808716" y="4290114"/>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271535" y="4290114"/>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722118" y="4290114"/>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172701" y="4290114"/>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5" name="Groupe 104">
            <a:extLst>
              <a:ext uri="{FF2B5EF4-FFF2-40B4-BE49-F238E27FC236}">
                <a16:creationId xmlns:a16="http://schemas.microsoft.com/office/drawing/2014/main" id="{3E24A61F-8A23-46EC-BA16-5D914BBD2562}"/>
              </a:ext>
            </a:extLst>
          </p:cNvPr>
          <p:cNvGrpSpPr/>
          <p:nvPr/>
        </p:nvGrpSpPr>
        <p:grpSpPr>
          <a:xfrm>
            <a:off x="9542030" y="4290114"/>
            <a:ext cx="387831" cy="369332"/>
            <a:chOff x="4159276" y="848064"/>
            <a:chExt cx="387831" cy="369332"/>
          </a:xfrm>
        </p:grpSpPr>
        <p:sp>
          <p:nvSpPr>
            <p:cNvPr id="106" name="Ellipse 105">
              <a:extLst>
                <a:ext uri="{FF2B5EF4-FFF2-40B4-BE49-F238E27FC236}">
                  <a16:creationId xmlns:a16="http://schemas.microsoft.com/office/drawing/2014/main" id="{05A5952C-13A2-4965-9C17-A3E82200961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7" name="ZoneTexte 106">
              <a:extLst>
                <a:ext uri="{FF2B5EF4-FFF2-40B4-BE49-F238E27FC236}">
                  <a16:creationId xmlns:a16="http://schemas.microsoft.com/office/drawing/2014/main" id="{83289675-38D1-4E7F-8D86-BDEF5B98D9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99218" y="4290114"/>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457308" y="4046959"/>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908468" y="4018213"/>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94474" y="4105448"/>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762207" y="4082806"/>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122838" y="4081000"/>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88724" y="4092815"/>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135" name="ZoneTexte 134">
            <a:extLst>
              <a:ext uri="{FF2B5EF4-FFF2-40B4-BE49-F238E27FC236}">
                <a16:creationId xmlns:a16="http://schemas.microsoft.com/office/drawing/2014/main" id="{02307F0D-5C00-44FA-BB65-0E9049B1EEC3}"/>
              </a:ext>
            </a:extLst>
          </p:cNvPr>
          <p:cNvSpPr txBox="1"/>
          <p:nvPr/>
        </p:nvSpPr>
        <p:spPr>
          <a:xfrm>
            <a:off x="203365" y="1017632"/>
            <a:ext cx="4478149" cy="646331"/>
          </a:xfrm>
          <a:prstGeom prst="rect">
            <a:avLst/>
          </a:prstGeom>
          <a:noFill/>
        </p:spPr>
        <p:txBody>
          <a:bodyPr wrap="none" rtlCol="0">
            <a:spAutoFit/>
          </a:bodyPr>
          <a:lstStyle/>
          <a:p>
            <a:r>
              <a:rPr lang="fr-FR" sz="3600" b="1" dirty="0"/>
              <a:t>SITUATION DE DEPART</a:t>
            </a:r>
          </a:p>
        </p:txBody>
      </p:sp>
      <p:sp>
        <p:nvSpPr>
          <p:cNvPr id="3" name="ZoneTexte 2">
            <a:extLst>
              <a:ext uri="{FF2B5EF4-FFF2-40B4-BE49-F238E27FC236}">
                <a16:creationId xmlns:a16="http://schemas.microsoft.com/office/drawing/2014/main" id="{EC4AC183-CAA5-47E4-8A33-900F2EE9737E}"/>
              </a:ext>
            </a:extLst>
          </p:cNvPr>
          <p:cNvSpPr txBox="1"/>
          <p:nvPr/>
        </p:nvSpPr>
        <p:spPr>
          <a:xfrm>
            <a:off x="770383" y="4747761"/>
            <a:ext cx="470000" cy="769441"/>
          </a:xfrm>
          <a:prstGeom prst="rect">
            <a:avLst/>
          </a:prstGeom>
          <a:noFill/>
        </p:spPr>
        <p:txBody>
          <a:bodyPr wrap="none" rtlCol="0">
            <a:spAutoFit/>
          </a:bodyPr>
          <a:lstStyle/>
          <a:p>
            <a:r>
              <a:rPr lang="fr-FR" sz="4400" b="1" dirty="0"/>
              <a:t>1</a:t>
            </a:r>
          </a:p>
        </p:txBody>
      </p:sp>
      <p:sp>
        <p:nvSpPr>
          <p:cNvPr id="83" name="ZoneTexte 82">
            <a:extLst>
              <a:ext uri="{FF2B5EF4-FFF2-40B4-BE49-F238E27FC236}">
                <a16:creationId xmlns:a16="http://schemas.microsoft.com/office/drawing/2014/main" id="{D8B0824E-BF3E-434B-9246-C4F04C73A022}"/>
              </a:ext>
            </a:extLst>
          </p:cNvPr>
          <p:cNvSpPr txBox="1"/>
          <p:nvPr/>
        </p:nvSpPr>
        <p:spPr>
          <a:xfrm>
            <a:off x="2188911" y="4752051"/>
            <a:ext cx="470000" cy="769441"/>
          </a:xfrm>
          <a:prstGeom prst="rect">
            <a:avLst/>
          </a:prstGeom>
          <a:noFill/>
        </p:spPr>
        <p:txBody>
          <a:bodyPr wrap="none" rtlCol="0">
            <a:spAutoFit/>
          </a:bodyPr>
          <a:lstStyle/>
          <a:p>
            <a:r>
              <a:rPr lang="fr-FR" sz="4400" b="1" dirty="0"/>
              <a:t>2</a:t>
            </a:r>
          </a:p>
        </p:txBody>
      </p:sp>
      <p:sp>
        <p:nvSpPr>
          <p:cNvPr id="84" name="ZoneTexte 83">
            <a:extLst>
              <a:ext uri="{FF2B5EF4-FFF2-40B4-BE49-F238E27FC236}">
                <a16:creationId xmlns:a16="http://schemas.microsoft.com/office/drawing/2014/main" id="{804ED7CC-A056-43A4-8989-C6853812B4F0}"/>
              </a:ext>
            </a:extLst>
          </p:cNvPr>
          <p:cNvSpPr txBox="1"/>
          <p:nvPr/>
        </p:nvSpPr>
        <p:spPr>
          <a:xfrm>
            <a:off x="3607439" y="4756341"/>
            <a:ext cx="470000" cy="769441"/>
          </a:xfrm>
          <a:prstGeom prst="rect">
            <a:avLst/>
          </a:prstGeom>
          <a:noFill/>
        </p:spPr>
        <p:txBody>
          <a:bodyPr wrap="none" rtlCol="0">
            <a:spAutoFit/>
          </a:bodyPr>
          <a:lstStyle/>
          <a:p>
            <a:r>
              <a:rPr lang="fr-FR" sz="4400" b="1" dirty="0"/>
              <a:t>3</a:t>
            </a:r>
          </a:p>
        </p:txBody>
      </p:sp>
      <p:sp>
        <p:nvSpPr>
          <p:cNvPr id="85" name="ZoneTexte 84">
            <a:extLst>
              <a:ext uri="{FF2B5EF4-FFF2-40B4-BE49-F238E27FC236}">
                <a16:creationId xmlns:a16="http://schemas.microsoft.com/office/drawing/2014/main" id="{4B35992A-CFB8-4049-94B5-C0C331A73FF6}"/>
              </a:ext>
            </a:extLst>
          </p:cNvPr>
          <p:cNvSpPr txBox="1"/>
          <p:nvPr/>
        </p:nvSpPr>
        <p:spPr>
          <a:xfrm>
            <a:off x="5025967" y="4760631"/>
            <a:ext cx="470000" cy="769441"/>
          </a:xfrm>
          <a:prstGeom prst="rect">
            <a:avLst/>
          </a:prstGeom>
          <a:noFill/>
        </p:spPr>
        <p:txBody>
          <a:bodyPr wrap="none" rtlCol="0">
            <a:spAutoFit/>
          </a:bodyPr>
          <a:lstStyle/>
          <a:p>
            <a:r>
              <a:rPr lang="fr-FR" sz="4400" b="1" dirty="0"/>
              <a:t>4</a:t>
            </a:r>
          </a:p>
        </p:txBody>
      </p:sp>
      <p:sp>
        <p:nvSpPr>
          <p:cNvPr id="86" name="ZoneTexte 85">
            <a:extLst>
              <a:ext uri="{FF2B5EF4-FFF2-40B4-BE49-F238E27FC236}">
                <a16:creationId xmlns:a16="http://schemas.microsoft.com/office/drawing/2014/main" id="{DF5E8C6F-F1C4-42DB-9E82-652FD5BB69D8}"/>
              </a:ext>
            </a:extLst>
          </p:cNvPr>
          <p:cNvSpPr txBox="1"/>
          <p:nvPr/>
        </p:nvSpPr>
        <p:spPr>
          <a:xfrm>
            <a:off x="6444495" y="4764921"/>
            <a:ext cx="470000" cy="769441"/>
          </a:xfrm>
          <a:prstGeom prst="rect">
            <a:avLst/>
          </a:prstGeom>
          <a:noFill/>
        </p:spPr>
        <p:txBody>
          <a:bodyPr wrap="none" rtlCol="0">
            <a:spAutoFit/>
          </a:bodyPr>
          <a:lstStyle/>
          <a:p>
            <a:r>
              <a:rPr lang="fr-FR" sz="4400" b="1" dirty="0"/>
              <a:t>5</a:t>
            </a:r>
          </a:p>
        </p:txBody>
      </p:sp>
      <p:sp>
        <p:nvSpPr>
          <p:cNvPr id="87" name="ZoneTexte 86">
            <a:extLst>
              <a:ext uri="{FF2B5EF4-FFF2-40B4-BE49-F238E27FC236}">
                <a16:creationId xmlns:a16="http://schemas.microsoft.com/office/drawing/2014/main" id="{D5592D21-6579-4AA7-9EE7-31FB56E757F9}"/>
              </a:ext>
            </a:extLst>
          </p:cNvPr>
          <p:cNvSpPr txBox="1"/>
          <p:nvPr/>
        </p:nvSpPr>
        <p:spPr>
          <a:xfrm>
            <a:off x="7863023" y="4769211"/>
            <a:ext cx="470000" cy="769441"/>
          </a:xfrm>
          <a:prstGeom prst="rect">
            <a:avLst/>
          </a:prstGeom>
          <a:noFill/>
        </p:spPr>
        <p:txBody>
          <a:bodyPr wrap="none" rtlCol="0">
            <a:spAutoFit/>
          </a:bodyPr>
          <a:lstStyle/>
          <a:p>
            <a:r>
              <a:rPr lang="fr-FR" sz="4400" b="1" dirty="0"/>
              <a:t>6</a:t>
            </a:r>
          </a:p>
        </p:txBody>
      </p:sp>
      <p:sp>
        <p:nvSpPr>
          <p:cNvPr id="88" name="ZoneTexte 87">
            <a:extLst>
              <a:ext uri="{FF2B5EF4-FFF2-40B4-BE49-F238E27FC236}">
                <a16:creationId xmlns:a16="http://schemas.microsoft.com/office/drawing/2014/main" id="{EC361648-E0C4-40E2-961A-E6554603D40E}"/>
              </a:ext>
            </a:extLst>
          </p:cNvPr>
          <p:cNvSpPr txBox="1"/>
          <p:nvPr/>
        </p:nvSpPr>
        <p:spPr>
          <a:xfrm>
            <a:off x="9281551" y="4773501"/>
            <a:ext cx="470000" cy="769441"/>
          </a:xfrm>
          <a:prstGeom prst="rect">
            <a:avLst/>
          </a:prstGeom>
          <a:noFill/>
        </p:spPr>
        <p:txBody>
          <a:bodyPr wrap="none" rtlCol="0">
            <a:spAutoFit/>
          </a:bodyPr>
          <a:lstStyle/>
          <a:p>
            <a:r>
              <a:rPr lang="fr-FR" sz="4400" b="1" dirty="0"/>
              <a:t>7</a:t>
            </a:r>
          </a:p>
        </p:txBody>
      </p:sp>
      <p:sp>
        <p:nvSpPr>
          <p:cNvPr id="95" name="ZoneTexte 94">
            <a:extLst>
              <a:ext uri="{FF2B5EF4-FFF2-40B4-BE49-F238E27FC236}">
                <a16:creationId xmlns:a16="http://schemas.microsoft.com/office/drawing/2014/main" id="{8B72A395-309F-4D26-B29F-CA1F8F8BA1E3}"/>
              </a:ext>
            </a:extLst>
          </p:cNvPr>
          <p:cNvSpPr txBox="1"/>
          <p:nvPr/>
        </p:nvSpPr>
        <p:spPr>
          <a:xfrm>
            <a:off x="10700079" y="4777791"/>
            <a:ext cx="470000" cy="769441"/>
          </a:xfrm>
          <a:prstGeom prst="rect">
            <a:avLst/>
          </a:prstGeom>
          <a:noFill/>
        </p:spPr>
        <p:txBody>
          <a:bodyPr wrap="none" rtlCol="0">
            <a:spAutoFit/>
          </a:bodyPr>
          <a:lstStyle/>
          <a:p>
            <a:r>
              <a:rPr lang="fr-FR" sz="4400" b="1" dirty="0"/>
              <a:t>8</a:t>
            </a:r>
          </a:p>
        </p:txBody>
      </p:sp>
      <p:pic>
        <p:nvPicPr>
          <p:cNvPr id="4" name="Image 3">
            <a:extLst>
              <a:ext uri="{FF2B5EF4-FFF2-40B4-BE49-F238E27FC236}">
                <a16:creationId xmlns:a16="http://schemas.microsoft.com/office/drawing/2014/main" id="{FFB51018-6DFA-4E20-8075-E895D4C48647}"/>
              </a:ext>
            </a:extLst>
          </p:cNvPr>
          <p:cNvPicPr>
            <a:picLocks noChangeAspect="1"/>
          </p:cNvPicPr>
          <p:nvPr/>
        </p:nvPicPr>
        <p:blipFill>
          <a:blip r:embed="rId4"/>
          <a:stretch>
            <a:fillRect/>
          </a:stretch>
        </p:blipFill>
        <p:spPr>
          <a:xfrm>
            <a:off x="5463563" y="-34017"/>
            <a:ext cx="2406692" cy="2379029"/>
          </a:xfrm>
          <a:prstGeom prst="rect">
            <a:avLst/>
          </a:prstGeom>
        </p:spPr>
      </p:pic>
      <p:grpSp>
        <p:nvGrpSpPr>
          <p:cNvPr id="9" name="Groupe 8">
            <a:extLst>
              <a:ext uri="{FF2B5EF4-FFF2-40B4-BE49-F238E27FC236}">
                <a16:creationId xmlns:a16="http://schemas.microsoft.com/office/drawing/2014/main" id="{EF3F8E26-36AA-4565-80CE-8C2C895662AD}"/>
              </a:ext>
            </a:extLst>
          </p:cNvPr>
          <p:cNvGrpSpPr/>
          <p:nvPr/>
        </p:nvGrpSpPr>
        <p:grpSpPr>
          <a:xfrm>
            <a:off x="5755477" y="2277238"/>
            <a:ext cx="565991" cy="565991"/>
            <a:chOff x="9129543" y="1158240"/>
            <a:chExt cx="565991" cy="565991"/>
          </a:xfrm>
        </p:grpSpPr>
        <p:sp>
          <p:nvSpPr>
            <p:cNvPr id="7" name="Ellipse 6">
              <a:extLst>
                <a:ext uri="{FF2B5EF4-FFF2-40B4-BE49-F238E27FC236}">
                  <a16:creationId xmlns:a16="http://schemas.microsoft.com/office/drawing/2014/main" id="{C998B2A2-A8EC-4C33-BD09-E6E1BE007FEB}"/>
                </a:ext>
              </a:extLst>
            </p:cNvPr>
            <p:cNvSpPr/>
            <p:nvPr/>
          </p:nvSpPr>
          <p:spPr>
            <a:xfrm>
              <a:off x="9129543" y="1158240"/>
              <a:ext cx="565991" cy="5659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a:extLst>
                <a:ext uri="{FF2B5EF4-FFF2-40B4-BE49-F238E27FC236}">
                  <a16:creationId xmlns:a16="http://schemas.microsoft.com/office/drawing/2014/main" id="{F7B920CF-751A-4F3F-98D7-8FF109697A3A}"/>
                </a:ext>
              </a:extLst>
            </p:cNvPr>
            <p:cNvSpPr/>
            <p:nvPr/>
          </p:nvSpPr>
          <p:spPr>
            <a:xfrm>
              <a:off x="9270833" y="1308739"/>
              <a:ext cx="283412" cy="2834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1" name="Groupe 110">
            <a:extLst>
              <a:ext uri="{FF2B5EF4-FFF2-40B4-BE49-F238E27FC236}">
                <a16:creationId xmlns:a16="http://schemas.microsoft.com/office/drawing/2014/main" id="{A868D3B5-24FB-46C3-BE6B-CD74CF669536}"/>
              </a:ext>
            </a:extLst>
          </p:cNvPr>
          <p:cNvGrpSpPr/>
          <p:nvPr/>
        </p:nvGrpSpPr>
        <p:grpSpPr>
          <a:xfrm>
            <a:off x="7133324" y="2269382"/>
            <a:ext cx="565991" cy="565991"/>
            <a:chOff x="9129543" y="1158240"/>
            <a:chExt cx="565991" cy="565991"/>
          </a:xfrm>
        </p:grpSpPr>
        <p:sp>
          <p:nvSpPr>
            <p:cNvPr id="112" name="Ellipse 111">
              <a:extLst>
                <a:ext uri="{FF2B5EF4-FFF2-40B4-BE49-F238E27FC236}">
                  <a16:creationId xmlns:a16="http://schemas.microsoft.com/office/drawing/2014/main" id="{E76E756D-1A52-4A9C-8336-BDF0E15DC4BD}"/>
                </a:ext>
              </a:extLst>
            </p:cNvPr>
            <p:cNvSpPr/>
            <p:nvPr/>
          </p:nvSpPr>
          <p:spPr>
            <a:xfrm>
              <a:off x="9129543" y="1158240"/>
              <a:ext cx="565991" cy="5659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3" name="Ellipse 112">
              <a:extLst>
                <a:ext uri="{FF2B5EF4-FFF2-40B4-BE49-F238E27FC236}">
                  <a16:creationId xmlns:a16="http://schemas.microsoft.com/office/drawing/2014/main" id="{A95492E0-3BC1-498C-9FDB-FB509EE4CFE4}"/>
                </a:ext>
              </a:extLst>
            </p:cNvPr>
            <p:cNvSpPr/>
            <p:nvPr/>
          </p:nvSpPr>
          <p:spPr>
            <a:xfrm>
              <a:off x="9270833" y="1308739"/>
              <a:ext cx="283412" cy="2834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1" name="Connecteur droit 10">
            <a:extLst>
              <a:ext uri="{FF2B5EF4-FFF2-40B4-BE49-F238E27FC236}">
                <a16:creationId xmlns:a16="http://schemas.microsoft.com/office/drawing/2014/main" id="{A4124771-CE0F-491A-BEE2-7A90DC41AB5A}"/>
              </a:ext>
            </a:extLst>
          </p:cNvPr>
          <p:cNvCxnSpPr/>
          <p:nvPr/>
        </p:nvCxnSpPr>
        <p:spPr>
          <a:xfrm>
            <a:off x="240114" y="2843229"/>
            <a:ext cx="1143465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D857CD43-32E2-4CB5-ADC3-252FC8E9479A}"/>
              </a:ext>
            </a:extLst>
          </p:cNvPr>
          <p:cNvPicPr>
            <a:picLocks noChangeAspect="1"/>
          </p:cNvPicPr>
          <p:nvPr/>
        </p:nvPicPr>
        <p:blipFill>
          <a:blip r:embed="rId5"/>
          <a:stretch>
            <a:fillRect/>
          </a:stretch>
        </p:blipFill>
        <p:spPr>
          <a:xfrm>
            <a:off x="725041" y="5500001"/>
            <a:ext cx="445945" cy="132705"/>
          </a:xfrm>
          <a:prstGeom prst="rect">
            <a:avLst/>
          </a:prstGeom>
        </p:spPr>
      </p:pic>
      <p:pic>
        <p:nvPicPr>
          <p:cNvPr id="114" name="Image 113">
            <a:extLst>
              <a:ext uri="{FF2B5EF4-FFF2-40B4-BE49-F238E27FC236}">
                <a16:creationId xmlns:a16="http://schemas.microsoft.com/office/drawing/2014/main" id="{0254F6D3-81BC-4860-95FA-A490FF2C62FD}"/>
              </a:ext>
            </a:extLst>
          </p:cNvPr>
          <p:cNvPicPr>
            <a:picLocks noChangeAspect="1"/>
          </p:cNvPicPr>
          <p:nvPr/>
        </p:nvPicPr>
        <p:blipFill>
          <a:blip r:embed="rId5"/>
          <a:stretch>
            <a:fillRect/>
          </a:stretch>
        </p:blipFill>
        <p:spPr>
          <a:xfrm>
            <a:off x="2200938" y="5510253"/>
            <a:ext cx="445945" cy="132705"/>
          </a:xfrm>
          <a:prstGeom prst="rect">
            <a:avLst/>
          </a:prstGeom>
        </p:spPr>
      </p:pic>
      <p:pic>
        <p:nvPicPr>
          <p:cNvPr id="115" name="Image 114">
            <a:extLst>
              <a:ext uri="{FF2B5EF4-FFF2-40B4-BE49-F238E27FC236}">
                <a16:creationId xmlns:a16="http://schemas.microsoft.com/office/drawing/2014/main" id="{4571E64A-95F5-43CC-A2CB-EAADF866003F}"/>
              </a:ext>
            </a:extLst>
          </p:cNvPr>
          <p:cNvPicPr>
            <a:picLocks noChangeAspect="1"/>
          </p:cNvPicPr>
          <p:nvPr/>
        </p:nvPicPr>
        <p:blipFill>
          <a:blip r:embed="rId5"/>
          <a:stretch>
            <a:fillRect/>
          </a:stretch>
        </p:blipFill>
        <p:spPr>
          <a:xfrm>
            <a:off x="3628329" y="5505278"/>
            <a:ext cx="445945" cy="127428"/>
          </a:xfrm>
          <a:prstGeom prst="rect">
            <a:avLst/>
          </a:prstGeom>
        </p:spPr>
      </p:pic>
      <p:pic>
        <p:nvPicPr>
          <p:cNvPr id="116" name="Image 115">
            <a:extLst>
              <a:ext uri="{FF2B5EF4-FFF2-40B4-BE49-F238E27FC236}">
                <a16:creationId xmlns:a16="http://schemas.microsoft.com/office/drawing/2014/main" id="{81B176F5-80B4-4E78-92AE-BAAB795BA56B}"/>
              </a:ext>
            </a:extLst>
          </p:cNvPr>
          <p:cNvPicPr>
            <a:picLocks noChangeAspect="1"/>
          </p:cNvPicPr>
          <p:nvPr/>
        </p:nvPicPr>
        <p:blipFill>
          <a:blip r:embed="rId5"/>
          <a:stretch>
            <a:fillRect/>
          </a:stretch>
        </p:blipFill>
        <p:spPr>
          <a:xfrm>
            <a:off x="5055720" y="5500303"/>
            <a:ext cx="445945" cy="127428"/>
          </a:xfrm>
          <a:prstGeom prst="rect">
            <a:avLst/>
          </a:prstGeom>
        </p:spPr>
      </p:pic>
      <p:pic>
        <p:nvPicPr>
          <p:cNvPr id="136" name="Image 135">
            <a:extLst>
              <a:ext uri="{FF2B5EF4-FFF2-40B4-BE49-F238E27FC236}">
                <a16:creationId xmlns:a16="http://schemas.microsoft.com/office/drawing/2014/main" id="{2E8ACFBF-88EF-4ED2-87B4-1FAD9F7A8ACF}"/>
              </a:ext>
            </a:extLst>
          </p:cNvPr>
          <p:cNvPicPr>
            <a:picLocks noChangeAspect="1"/>
          </p:cNvPicPr>
          <p:nvPr/>
        </p:nvPicPr>
        <p:blipFill>
          <a:blip r:embed="rId5"/>
          <a:stretch>
            <a:fillRect/>
          </a:stretch>
        </p:blipFill>
        <p:spPr>
          <a:xfrm>
            <a:off x="6483111" y="5495328"/>
            <a:ext cx="445945" cy="127428"/>
          </a:xfrm>
          <a:prstGeom prst="rect">
            <a:avLst/>
          </a:prstGeom>
        </p:spPr>
      </p:pic>
      <p:pic>
        <p:nvPicPr>
          <p:cNvPr id="137" name="Image 136">
            <a:extLst>
              <a:ext uri="{FF2B5EF4-FFF2-40B4-BE49-F238E27FC236}">
                <a16:creationId xmlns:a16="http://schemas.microsoft.com/office/drawing/2014/main" id="{5004DD64-AB57-4953-97AB-5A50AC78EDD2}"/>
              </a:ext>
            </a:extLst>
          </p:cNvPr>
          <p:cNvPicPr>
            <a:picLocks noChangeAspect="1"/>
          </p:cNvPicPr>
          <p:nvPr/>
        </p:nvPicPr>
        <p:blipFill>
          <a:blip r:embed="rId5"/>
          <a:stretch>
            <a:fillRect/>
          </a:stretch>
        </p:blipFill>
        <p:spPr>
          <a:xfrm>
            <a:off x="7916451" y="5505278"/>
            <a:ext cx="445945" cy="127428"/>
          </a:xfrm>
          <a:prstGeom prst="rect">
            <a:avLst/>
          </a:prstGeom>
        </p:spPr>
      </p:pic>
      <p:pic>
        <p:nvPicPr>
          <p:cNvPr id="138" name="Image 137">
            <a:extLst>
              <a:ext uri="{FF2B5EF4-FFF2-40B4-BE49-F238E27FC236}">
                <a16:creationId xmlns:a16="http://schemas.microsoft.com/office/drawing/2014/main" id="{5F7E42DB-3DA9-44DF-B7FD-C7B13FBC4345}"/>
              </a:ext>
            </a:extLst>
          </p:cNvPr>
          <p:cNvPicPr>
            <a:picLocks noChangeAspect="1"/>
          </p:cNvPicPr>
          <p:nvPr/>
        </p:nvPicPr>
        <p:blipFill>
          <a:blip r:embed="rId5"/>
          <a:stretch>
            <a:fillRect/>
          </a:stretch>
        </p:blipFill>
        <p:spPr>
          <a:xfrm>
            <a:off x="9343627" y="5509899"/>
            <a:ext cx="445945" cy="127428"/>
          </a:xfrm>
          <a:prstGeom prst="rect">
            <a:avLst/>
          </a:prstGeom>
        </p:spPr>
      </p:pic>
      <p:pic>
        <p:nvPicPr>
          <p:cNvPr id="139" name="Image 138">
            <a:extLst>
              <a:ext uri="{FF2B5EF4-FFF2-40B4-BE49-F238E27FC236}">
                <a16:creationId xmlns:a16="http://schemas.microsoft.com/office/drawing/2014/main" id="{CA760F7B-426C-42DD-9345-A9D50BBC835A}"/>
              </a:ext>
            </a:extLst>
          </p:cNvPr>
          <p:cNvPicPr>
            <a:picLocks noChangeAspect="1"/>
          </p:cNvPicPr>
          <p:nvPr/>
        </p:nvPicPr>
        <p:blipFill>
          <a:blip r:embed="rId5"/>
          <a:stretch>
            <a:fillRect/>
          </a:stretch>
        </p:blipFill>
        <p:spPr>
          <a:xfrm>
            <a:off x="10763490" y="5505278"/>
            <a:ext cx="445945" cy="127428"/>
          </a:xfrm>
          <a:prstGeom prst="rect">
            <a:avLst/>
          </a:prstGeom>
        </p:spPr>
      </p:pic>
    </p:spTree>
    <p:extLst>
      <p:ext uri="{BB962C8B-B14F-4D97-AF65-F5344CB8AC3E}">
        <p14:creationId xmlns:p14="http://schemas.microsoft.com/office/powerpoint/2010/main" val="3509795208"/>
      </p:ext>
    </p:extLst>
  </p:cSld>
  <p:clrMapOvr>
    <a:masterClrMapping/>
  </p:clrMapOvr>
  <mc:AlternateContent xmlns:mc="http://schemas.openxmlformats.org/markup-compatibility/2006" xmlns:p14="http://schemas.microsoft.com/office/powerpoint/2010/main">
    <mc:Choice Requires="p14">
      <p:transition spd="slow" p14:dur="2000" advTm="2956"/>
    </mc:Choice>
    <mc:Fallback xmlns="">
      <p:transition spd="slow" advTm="295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1543158"/>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1543158"/>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1543158"/>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1543158"/>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1543158"/>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1543158"/>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1543158"/>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1543158"/>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17237" y="3534747"/>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97553" y="3534747"/>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24572" y="3534747"/>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3534747"/>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8610" y="3534747"/>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05629" y="3534747"/>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32648" y="3534747"/>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559667" y="3534747"/>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2725105"/>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2" name="Groupe 61">
            <a:extLst>
              <a:ext uri="{FF2B5EF4-FFF2-40B4-BE49-F238E27FC236}">
                <a16:creationId xmlns:a16="http://schemas.microsoft.com/office/drawing/2014/main" id="{3C0866D8-5D77-427C-AA4F-FBF13769A7F1}"/>
              </a:ext>
            </a:extLst>
          </p:cNvPr>
          <p:cNvGrpSpPr/>
          <p:nvPr/>
        </p:nvGrpSpPr>
        <p:grpSpPr>
          <a:xfrm>
            <a:off x="1978694" y="2804624"/>
            <a:ext cx="387831" cy="369332"/>
            <a:chOff x="4159276" y="848064"/>
            <a:chExt cx="387831" cy="369332"/>
          </a:xfrm>
        </p:grpSpPr>
        <p:sp>
          <p:nvSpPr>
            <p:cNvPr id="63" name="Ellipse 62">
              <a:extLst>
                <a:ext uri="{FF2B5EF4-FFF2-40B4-BE49-F238E27FC236}">
                  <a16:creationId xmlns:a16="http://schemas.microsoft.com/office/drawing/2014/main" id="{7397CDBB-B818-46B2-8B41-81618543A6F0}"/>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4" name="ZoneTexte 63">
              <a:extLst>
                <a:ext uri="{FF2B5EF4-FFF2-40B4-BE49-F238E27FC236}">
                  <a16:creationId xmlns:a16="http://schemas.microsoft.com/office/drawing/2014/main" id="{B2C3B8A9-05D7-4369-87EB-5E1E672A567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2785372"/>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2804624"/>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254415" y="2763311"/>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2794998"/>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144596" y="2763311"/>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2767754"/>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2425666"/>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732801" y="2491825"/>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2491825"/>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46203" y="2491825"/>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2491825"/>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5" name="Groupe 104">
            <a:extLst>
              <a:ext uri="{FF2B5EF4-FFF2-40B4-BE49-F238E27FC236}">
                <a16:creationId xmlns:a16="http://schemas.microsoft.com/office/drawing/2014/main" id="{3E24A61F-8A23-46EC-BA16-5D914BBD2562}"/>
              </a:ext>
            </a:extLst>
          </p:cNvPr>
          <p:cNvGrpSpPr/>
          <p:nvPr/>
        </p:nvGrpSpPr>
        <p:grpSpPr>
          <a:xfrm>
            <a:off x="9466115" y="2491825"/>
            <a:ext cx="387831" cy="369332"/>
            <a:chOff x="4159276" y="848064"/>
            <a:chExt cx="387831" cy="369332"/>
          </a:xfrm>
        </p:grpSpPr>
        <p:sp>
          <p:nvSpPr>
            <p:cNvPr id="106" name="Ellipse 105">
              <a:extLst>
                <a:ext uri="{FF2B5EF4-FFF2-40B4-BE49-F238E27FC236}">
                  <a16:creationId xmlns:a16="http://schemas.microsoft.com/office/drawing/2014/main" id="{05A5952C-13A2-4965-9C17-A3E82200961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7" name="ZoneTexte 106">
              <a:extLst>
                <a:ext uri="{FF2B5EF4-FFF2-40B4-BE49-F238E27FC236}">
                  <a16:creationId xmlns:a16="http://schemas.microsoft.com/office/drawing/2014/main" id="{83289675-38D1-4E7F-8D86-BDEF5B98D9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2491825"/>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2248670"/>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2219924"/>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2307159"/>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2284517"/>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2282711"/>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2294526"/>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3" name="Rectangle : coins arrondis 2">
            <a:extLst>
              <a:ext uri="{FF2B5EF4-FFF2-40B4-BE49-F238E27FC236}">
                <a16:creationId xmlns:a16="http://schemas.microsoft.com/office/drawing/2014/main" id="{A806C451-EB56-48C3-915E-3DB2D450C905}"/>
              </a:ext>
            </a:extLst>
          </p:cNvPr>
          <p:cNvSpPr/>
          <p:nvPr/>
        </p:nvSpPr>
        <p:spPr>
          <a:xfrm>
            <a:off x="258618" y="1400714"/>
            <a:ext cx="11477580" cy="2065641"/>
          </a:xfrm>
          <a:prstGeom prst="roundRect">
            <a:avLst/>
          </a:prstGeom>
          <a:solidFill>
            <a:schemeClr val="accent4">
              <a:alpha val="34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83" name="ZoneTexte 82">
            <a:extLst>
              <a:ext uri="{FF2B5EF4-FFF2-40B4-BE49-F238E27FC236}">
                <a16:creationId xmlns:a16="http://schemas.microsoft.com/office/drawing/2014/main" id="{C0A804FF-724A-4A36-B4AD-194B8F06E608}"/>
              </a:ext>
            </a:extLst>
          </p:cNvPr>
          <p:cNvSpPr txBox="1"/>
          <p:nvPr/>
        </p:nvSpPr>
        <p:spPr>
          <a:xfrm>
            <a:off x="377660" y="567761"/>
            <a:ext cx="11476475" cy="523220"/>
          </a:xfrm>
          <a:prstGeom prst="rect">
            <a:avLst/>
          </a:prstGeom>
          <a:noFill/>
        </p:spPr>
        <p:txBody>
          <a:bodyPr wrap="none" rtlCol="0">
            <a:spAutoFit/>
          </a:bodyPr>
          <a:lstStyle/>
          <a:p>
            <a:r>
              <a:rPr lang="fr-FR" sz="2800" dirty="0"/>
              <a:t>Ces gobelets et ces jetons représentent l’algorithme que va suivre la machine.</a:t>
            </a:r>
          </a:p>
        </p:txBody>
      </p:sp>
      <p:cxnSp>
        <p:nvCxnSpPr>
          <p:cNvPr id="5" name="Connecteur : en angle 4">
            <a:extLst>
              <a:ext uri="{FF2B5EF4-FFF2-40B4-BE49-F238E27FC236}">
                <a16:creationId xmlns:a16="http://schemas.microsoft.com/office/drawing/2014/main" id="{E408D39A-6A31-4565-8113-42B524E18EE1}"/>
              </a:ext>
            </a:extLst>
          </p:cNvPr>
          <p:cNvCxnSpPr>
            <a:stCxn id="83" idx="3"/>
            <a:endCxn id="3" idx="3"/>
          </p:cNvCxnSpPr>
          <p:nvPr/>
        </p:nvCxnSpPr>
        <p:spPr>
          <a:xfrm flipH="1">
            <a:off x="11736198" y="829371"/>
            <a:ext cx="117937" cy="1604164"/>
          </a:xfrm>
          <a:prstGeom prst="bentConnector3">
            <a:avLst>
              <a:gd name="adj1" fmla="val -193832"/>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B888C71A-2830-4EC9-8AC5-A895603EE401}"/>
              </a:ext>
            </a:extLst>
          </p:cNvPr>
          <p:cNvPicPr>
            <a:picLocks noChangeAspect="1"/>
          </p:cNvPicPr>
          <p:nvPr/>
        </p:nvPicPr>
        <p:blipFill>
          <a:blip r:embed="rId4"/>
          <a:stretch>
            <a:fillRect/>
          </a:stretch>
        </p:blipFill>
        <p:spPr>
          <a:xfrm>
            <a:off x="4601080" y="4230356"/>
            <a:ext cx="2724150" cy="3400425"/>
          </a:xfrm>
          <a:prstGeom prst="rect">
            <a:avLst/>
          </a:prstGeom>
        </p:spPr>
      </p:pic>
    </p:spTree>
    <p:extLst>
      <p:ext uri="{BB962C8B-B14F-4D97-AF65-F5344CB8AC3E}">
        <p14:creationId xmlns:p14="http://schemas.microsoft.com/office/powerpoint/2010/main" val="4130695217"/>
      </p:ext>
    </p:extLst>
  </p:cSld>
  <p:clrMapOvr>
    <a:masterClrMapping/>
  </p:clrMapOvr>
  <mc:AlternateContent xmlns:mc="http://schemas.openxmlformats.org/markup-compatibility/2006" xmlns:p14="http://schemas.microsoft.com/office/powerpoint/2010/main">
    <mc:Choice Requires="p14">
      <p:transition spd="slow" p14:dur="2000" advTm="4370"/>
    </mc:Choice>
    <mc:Fallback xmlns="">
      <p:transition spd="slow" advTm="437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17237" y="4581668"/>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97553" y="4581668"/>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24572" y="4581668"/>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581668"/>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8610" y="4581668"/>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05629" y="4581668"/>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32648" y="4581668"/>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559667" y="4581668"/>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2" name="Groupe 61">
            <a:extLst>
              <a:ext uri="{FF2B5EF4-FFF2-40B4-BE49-F238E27FC236}">
                <a16:creationId xmlns:a16="http://schemas.microsoft.com/office/drawing/2014/main" id="{3C0866D8-5D77-427C-AA4F-FBF13769A7F1}"/>
              </a:ext>
            </a:extLst>
          </p:cNvPr>
          <p:cNvGrpSpPr/>
          <p:nvPr/>
        </p:nvGrpSpPr>
        <p:grpSpPr>
          <a:xfrm>
            <a:off x="1978694" y="3851545"/>
            <a:ext cx="387831" cy="369332"/>
            <a:chOff x="4159276" y="848064"/>
            <a:chExt cx="387831" cy="369332"/>
          </a:xfrm>
        </p:grpSpPr>
        <p:sp>
          <p:nvSpPr>
            <p:cNvPr id="63" name="Ellipse 62">
              <a:extLst>
                <a:ext uri="{FF2B5EF4-FFF2-40B4-BE49-F238E27FC236}">
                  <a16:creationId xmlns:a16="http://schemas.microsoft.com/office/drawing/2014/main" id="{7397CDBB-B818-46B2-8B41-81618543A6F0}"/>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4" name="ZoneTexte 63">
              <a:extLst>
                <a:ext uri="{FF2B5EF4-FFF2-40B4-BE49-F238E27FC236}">
                  <a16:creationId xmlns:a16="http://schemas.microsoft.com/office/drawing/2014/main" id="{B2C3B8A9-05D7-4369-87EB-5E1E672A567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254415" y="3810232"/>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144596" y="3810232"/>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732801" y="3538746"/>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46203" y="3538746"/>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5" name="Groupe 104">
            <a:extLst>
              <a:ext uri="{FF2B5EF4-FFF2-40B4-BE49-F238E27FC236}">
                <a16:creationId xmlns:a16="http://schemas.microsoft.com/office/drawing/2014/main" id="{3E24A61F-8A23-46EC-BA16-5D914BBD2562}"/>
              </a:ext>
            </a:extLst>
          </p:cNvPr>
          <p:cNvGrpSpPr/>
          <p:nvPr/>
        </p:nvGrpSpPr>
        <p:grpSpPr>
          <a:xfrm>
            <a:off x="9466115" y="3538746"/>
            <a:ext cx="387831" cy="369332"/>
            <a:chOff x="4159276" y="848064"/>
            <a:chExt cx="387831" cy="369332"/>
          </a:xfrm>
        </p:grpSpPr>
        <p:sp>
          <p:nvSpPr>
            <p:cNvPr id="106" name="Ellipse 105">
              <a:extLst>
                <a:ext uri="{FF2B5EF4-FFF2-40B4-BE49-F238E27FC236}">
                  <a16:creationId xmlns:a16="http://schemas.microsoft.com/office/drawing/2014/main" id="{05A5952C-13A2-4965-9C17-A3E82200961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7" name="ZoneTexte 106">
              <a:extLst>
                <a:ext uri="{FF2B5EF4-FFF2-40B4-BE49-F238E27FC236}">
                  <a16:creationId xmlns:a16="http://schemas.microsoft.com/office/drawing/2014/main" id="{83289675-38D1-4E7F-8D86-BDEF5B98D9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135" name="ZoneTexte 134">
            <a:extLst>
              <a:ext uri="{FF2B5EF4-FFF2-40B4-BE49-F238E27FC236}">
                <a16:creationId xmlns:a16="http://schemas.microsoft.com/office/drawing/2014/main" id="{02307F0D-5C00-44FA-BB65-0E9049B1EEC3}"/>
              </a:ext>
            </a:extLst>
          </p:cNvPr>
          <p:cNvSpPr txBox="1"/>
          <p:nvPr/>
        </p:nvSpPr>
        <p:spPr>
          <a:xfrm>
            <a:off x="38626" y="653369"/>
            <a:ext cx="7279172" cy="646331"/>
          </a:xfrm>
          <a:prstGeom prst="rect">
            <a:avLst/>
          </a:prstGeom>
          <a:noFill/>
        </p:spPr>
        <p:txBody>
          <a:bodyPr wrap="none" rtlCol="0">
            <a:spAutoFit/>
          </a:bodyPr>
          <a:lstStyle/>
          <a:p>
            <a:r>
              <a:rPr lang="fr-FR" sz="3600" b="1" dirty="0"/>
              <a:t>TOUR 1 : </a:t>
            </a:r>
            <a:r>
              <a:rPr lang="fr-FR" sz="2800" b="1" dirty="0"/>
              <a:t>l’humain prend 1, 2 ou 3 bouchons.</a:t>
            </a:r>
          </a:p>
        </p:txBody>
      </p:sp>
      <p:sp>
        <p:nvSpPr>
          <p:cNvPr id="3" name="Flèche : bas 2">
            <a:extLst>
              <a:ext uri="{FF2B5EF4-FFF2-40B4-BE49-F238E27FC236}">
                <a16:creationId xmlns:a16="http://schemas.microsoft.com/office/drawing/2014/main" id="{D7256BB9-AB34-415B-8836-4F9D53F299B7}"/>
              </a:ext>
            </a:extLst>
          </p:cNvPr>
          <p:cNvSpPr/>
          <p:nvPr/>
        </p:nvSpPr>
        <p:spPr>
          <a:xfrm>
            <a:off x="10778723" y="5393635"/>
            <a:ext cx="412523" cy="124570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ZoneTexte 82">
            <a:extLst>
              <a:ext uri="{FF2B5EF4-FFF2-40B4-BE49-F238E27FC236}">
                <a16:creationId xmlns:a16="http://schemas.microsoft.com/office/drawing/2014/main" id="{AFBD40BE-772D-4EC3-A3B9-5741CA6E6C1A}"/>
              </a:ext>
            </a:extLst>
          </p:cNvPr>
          <p:cNvSpPr txBox="1"/>
          <p:nvPr/>
        </p:nvSpPr>
        <p:spPr>
          <a:xfrm>
            <a:off x="6495022" y="5754877"/>
            <a:ext cx="4266681" cy="523220"/>
          </a:xfrm>
          <a:prstGeom prst="rect">
            <a:avLst/>
          </a:prstGeom>
          <a:noFill/>
        </p:spPr>
        <p:txBody>
          <a:bodyPr wrap="none" rtlCol="0">
            <a:spAutoFit/>
          </a:bodyPr>
          <a:lstStyle/>
          <a:p>
            <a:r>
              <a:rPr lang="fr-FR" sz="2800" b="1" dirty="0"/>
              <a:t>L’humain prend 1 bouchon.</a:t>
            </a:r>
          </a:p>
        </p:txBody>
      </p:sp>
      <p:sp>
        <p:nvSpPr>
          <p:cNvPr id="113" name="ZoneTexte 112">
            <a:extLst>
              <a:ext uri="{FF2B5EF4-FFF2-40B4-BE49-F238E27FC236}">
                <a16:creationId xmlns:a16="http://schemas.microsoft.com/office/drawing/2014/main" id="{EF56F497-DDF2-4D45-A567-3E3C09DD9654}"/>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14" name="ZoneTexte 113">
            <a:extLst>
              <a:ext uri="{FF2B5EF4-FFF2-40B4-BE49-F238E27FC236}">
                <a16:creationId xmlns:a16="http://schemas.microsoft.com/office/drawing/2014/main" id="{7F304CEE-61E1-4CD8-A2DB-4C6CD822D4F5}"/>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15" name="ZoneTexte 114">
            <a:extLst>
              <a:ext uri="{FF2B5EF4-FFF2-40B4-BE49-F238E27FC236}">
                <a16:creationId xmlns:a16="http://schemas.microsoft.com/office/drawing/2014/main" id="{A6A5DF3B-F7A1-48AB-937D-555E500FA631}"/>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16" name="ZoneTexte 115">
            <a:extLst>
              <a:ext uri="{FF2B5EF4-FFF2-40B4-BE49-F238E27FC236}">
                <a16:creationId xmlns:a16="http://schemas.microsoft.com/office/drawing/2014/main" id="{F502AC70-BEB5-47BD-8BFE-AE805CD39990}"/>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36" name="ZoneTexte 135">
            <a:extLst>
              <a:ext uri="{FF2B5EF4-FFF2-40B4-BE49-F238E27FC236}">
                <a16:creationId xmlns:a16="http://schemas.microsoft.com/office/drawing/2014/main" id="{D660009D-2D7C-4564-BA84-7E535AD4AD42}"/>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37" name="ZoneTexte 136">
            <a:extLst>
              <a:ext uri="{FF2B5EF4-FFF2-40B4-BE49-F238E27FC236}">
                <a16:creationId xmlns:a16="http://schemas.microsoft.com/office/drawing/2014/main" id="{E696599B-8555-447B-81E7-4EBAFC9B122E}"/>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38" name="ZoneTexte 137">
            <a:extLst>
              <a:ext uri="{FF2B5EF4-FFF2-40B4-BE49-F238E27FC236}">
                <a16:creationId xmlns:a16="http://schemas.microsoft.com/office/drawing/2014/main" id="{91C3877A-D729-4B9C-9660-E4A90C51A2A3}"/>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39" name="ZoneTexte 138">
            <a:extLst>
              <a:ext uri="{FF2B5EF4-FFF2-40B4-BE49-F238E27FC236}">
                <a16:creationId xmlns:a16="http://schemas.microsoft.com/office/drawing/2014/main" id="{C4D89EAB-7DB9-4D13-86E7-B5006680DFDA}"/>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862649251"/>
      </p:ext>
    </p:extLst>
  </p:cSld>
  <p:clrMapOvr>
    <a:masterClrMapping/>
  </p:clrMapOvr>
  <mc:AlternateContent xmlns:mc="http://schemas.openxmlformats.org/markup-compatibility/2006" xmlns:p14="http://schemas.microsoft.com/office/powerpoint/2010/main">
    <mc:Choice Requires="p14">
      <p:transition spd="slow" p14:dur="2000" advTm="4189"/>
    </mc:Choice>
    <mc:Fallback xmlns="">
      <p:transition spd="slow" advTm="4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 0 L 0 0.25 E" pathEditMode="relative" ptsTypes="">
                                      <p:cBhvr>
                                        <p:cTn id="13" dur="2000" fill="hold"/>
                                        <p:tgtEl>
                                          <p:spTgt spid="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17237" y="4581668"/>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97553" y="4581668"/>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24572" y="4581668"/>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581668"/>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8610" y="4581668"/>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75652" y="4588778"/>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202963" y="4575355"/>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584808" y="6118921"/>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2" name="Groupe 61">
            <a:extLst>
              <a:ext uri="{FF2B5EF4-FFF2-40B4-BE49-F238E27FC236}">
                <a16:creationId xmlns:a16="http://schemas.microsoft.com/office/drawing/2014/main" id="{3C0866D8-5D77-427C-AA4F-FBF13769A7F1}"/>
              </a:ext>
            </a:extLst>
          </p:cNvPr>
          <p:cNvGrpSpPr/>
          <p:nvPr/>
        </p:nvGrpSpPr>
        <p:grpSpPr>
          <a:xfrm>
            <a:off x="1978694" y="3851545"/>
            <a:ext cx="387831" cy="369332"/>
            <a:chOff x="4159276" y="848064"/>
            <a:chExt cx="387831" cy="369332"/>
          </a:xfrm>
        </p:grpSpPr>
        <p:sp>
          <p:nvSpPr>
            <p:cNvPr id="63" name="Ellipse 62">
              <a:extLst>
                <a:ext uri="{FF2B5EF4-FFF2-40B4-BE49-F238E27FC236}">
                  <a16:creationId xmlns:a16="http://schemas.microsoft.com/office/drawing/2014/main" id="{7397CDBB-B818-46B2-8B41-81618543A6F0}"/>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4" name="ZoneTexte 63">
              <a:extLst>
                <a:ext uri="{FF2B5EF4-FFF2-40B4-BE49-F238E27FC236}">
                  <a16:creationId xmlns:a16="http://schemas.microsoft.com/office/drawing/2014/main" id="{B2C3B8A9-05D7-4369-87EB-5E1E672A567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254415" y="3810232"/>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144596" y="3810232"/>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732801" y="3538746"/>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46203" y="3538746"/>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5" name="Groupe 104">
            <a:extLst>
              <a:ext uri="{FF2B5EF4-FFF2-40B4-BE49-F238E27FC236}">
                <a16:creationId xmlns:a16="http://schemas.microsoft.com/office/drawing/2014/main" id="{3E24A61F-8A23-46EC-BA16-5D914BBD2562}"/>
              </a:ext>
            </a:extLst>
          </p:cNvPr>
          <p:cNvGrpSpPr/>
          <p:nvPr/>
        </p:nvGrpSpPr>
        <p:grpSpPr>
          <a:xfrm>
            <a:off x="9566599" y="3398051"/>
            <a:ext cx="387831" cy="369332"/>
            <a:chOff x="4159276" y="848064"/>
            <a:chExt cx="387831" cy="369332"/>
          </a:xfrm>
        </p:grpSpPr>
        <p:sp>
          <p:nvSpPr>
            <p:cNvPr id="106" name="Ellipse 105">
              <a:extLst>
                <a:ext uri="{FF2B5EF4-FFF2-40B4-BE49-F238E27FC236}">
                  <a16:creationId xmlns:a16="http://schemas.microsoft.com/office/drawing/2014/main" id="{05A5952C-13A2-4965-9C17-A3E82200961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7" name="ZoneTexte 106">
              <a:extLst>
                <a:ext uri="{FF2B5EF4-FFF2-40B4-BE49-F238E27FC236}">
                  <a16:creationId xmlns:a16="http://schemas.microsoft.com/office/drawing/2014/main" id="{83289675-38D1-4E7F-8D86-BDEF5B98D9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100118" y="3305157"/>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135" name="ZoneTexte 134">
            <a:extLst>
              <a:ext uri="{FF2B5EF4-FFF2-40B4-BE49-F238E27FC236}">
                <a16:creationId xmlns:a16="http://schemas.microsoft.com/office/drawing/2014/main" id="{02307F0D-5C00-44FA-BB65-0E9049B1EEC3}"/>
              </a:ext>
            </a:extLst>
          </p:cNvPr>
          <p:cNvSpPr txBox="1"/>
          <p:nvPr/>
        </p:nvSpPr>
        <p:spPr>
          <a:xfrm>
            <a:off x="71957" y="499919"/>
            <a:ext cx="7321687" cy="1508105"/>
          </a:xfrm>
          <a:prstGeom prst="rect">
            <a:avLst/>
          </a:prstGeom>
          <a:noFill/>
        </p:spPr>
        <p:txBody>
          <a:bodyPr wrap="square" rtlCol="0">
            <a:spAutoFit/>
          </a:bodyPr>
          <a:lstStyle/>
          <a:p>
            <a:r>
              <a:rPr lang="fr-FR" sz="3600" b="1" dirty="0"/>
              <a:t>TOUR 1 : </a:t>
            </a:r>
            <a:r>
              <a:rPr lang="fr-FR" sz="2800" b="1" dirty="0"/>
              <a:t>la machine joue. Elle voit qu’il reste 7 bouchons, elle se rend au gobelet 7. Elle tire au hasard le jeton       . Elle prend 2 bouchons.</a:t>
            </a:r>
          </a:p>
        </p:txBody>
      </p:sp>
      <p:sp>
        <p:nvSpPr>
          <p:cNvPr id="5" name="Rectangle : coins arrondis 4">
            <a:extLst>
              <a:ext uri="{FF2B5EF4-FFF2-40B4-BE49-F238E27FC236}">
                <a16:creationId xmlns:a16="http://schemas.microsoft.com/office/drawing/2014/main" id="{1A9A924F-E5D3-4C08-B24F-3D628562E593}"/>
              </a:ext>
            </a:extLst>
          </p:cNvPr>
          <p:cNvSpPr/>
          <p:nvPr/>
        </p:nvSpPr>
        <p:spPr>
          <a:xfrm>
            <a:off x="10242151" y="2557378"/>
            <a:ext cx="1377824" cy="2830548"/>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6" name="Groupe 85">
            <a:extLst>
              <a:ext uri="{FF2B5EF4-FFF2-40B4-BE49-F238E27FC236}">
                <a16:creationId xmlns:a16="http://schemas.microsoft.com/office/drawing/2014/main" id="{7E5188F2-40A5-4A62-98C3-E50563B08CF9}"/>
              </a:ext>
            </a:extLst>
          </p:cNvPr>
          <p:cNvGrpSpPr/>
          <p:nvPr/>
        </p:nvGrpSpPr>
        <p:grpSpPr>
          <a:xfrm>
            <a:off x="2918740" y="1543179"/>
            <a:ext cx="387831" cy="369332"/>
            <a:chOff x="4159276" y="848064"/>
            <a:chExt cx="387831" cy="369332"/>
          </a:xfrm>
        </p:grpSpPr>
        <p:sp>
          <p:nvSpPr>
            <p:cNvPr id="87" name="Ellipse 86">
              <a:extLst>
                <a:ext uri="{FF2B5EF4-FFF2-40B4-BE49-F238E27FC236}">
                  <a16:creationId xmlns:a16="http://schemas.microsoft.com/office/drawing/2014/main" id="{18C0C87B-33BE-4E86-B7F5-6EFE099A953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8" name="ZoneTexte 87">
              <a:extLst>
                <a:ext uri="{FF2B5EF4-FFF2-40B4-BE49-F238E27FC236}">
                  <a16:creationId xmlns:a16="http://schemas.microsoft.com/office/drawing/2014/main" id="{9AE320CE-663E-4CAB-ADC4-EBD6EA8DDC8B}"/>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cxnSp>
        <p:nvCxnSpPr>
          <p:cNvPr id="8" name="Connecteur droit avec flèche 7">
            <a:extLst>
              <a:ext uri="{FF2B5EF4-FFF2-40B4-BE49-F238E27FC236}">
                <a16:creationId xmlns:a16="http://schemas.microsoft.com/office/drawing/2014/main" id="{6485D41B-4646-47B4-B2BD-A310D144DEB1}"/>
              </a:ext>
            </a:extLst>
          </p:cNvPr>
          <p:cNvCxnSpPr>
            <a:cxnSpLocks/>
          </p:cNvCxnSpPr>
          <p:nvPr/>
        </p:nvCxnSpPr>
        <p:spPr>
          <a:xfrm flipV="1">
            <a:off x="9763189" y="1567789"/>
            <a:ext cx="0" cy="16990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5" name="Flèche : bas 94">
            <a:extLst>
              <a:ext uri="{FF2B5EF4-FFF2-40B4-BE49-F238E27FC236}">
                <a16:creationId xmlns:a16="http://schemas.microsoft.com/office/drawing/2014/main" id="{7F00ABF7-25EF-4865-93BE-2637556A6D20}"/>
              </a:ext>
            </a:extLst>
          </p:cNvPr>
          <p:cNvSpPr/>
          <p:nvPr/>
        </p:nvSpPr>
        <p:spPr>
          <a:xfrm rot="10800000">
            <a:off x="9186786" y="2233957"/>
            <a:ext cx="412523" cy="514928"/>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gauche 8">
            <a:extLst>
              <a:ext uri="{FF2B5EF4-FFF2-40B4-BE49-F238E27FC236}">
                <a16:creationId xmlns:a16="http://schemas.microsoft.com/office/drawing/2014/main" id="{9A04C625-7A0F-42C0-9A59-C29F37AB289B}"/>
              </a:ext>
            </a:extLst>
          </p:cNvPr>
          <p:cNvSpPr/>
          <p:nvPr/>
        </p:nvSpPr>
        <p:spPr>
          <a:xfrm>
            <a:off x="8744817" y="1"/>
            <a:ext cx="1900986" cy="962606"/>
          </a:xfrm>
          <a:prstGeom prst="leftArrow">
            <a:avLst>
              <a:gd name="adj1" fmla="val 52753"/>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07DDD58-0096-4D28-9BF9-AD6896E6E310}"/>
              </a:ext>
            </a:extLst>
          </p:cNvPr>
          <p:cNvSpPr txBox="1"/>
          <p:nvPr/>
        </p:nvSpPr>
        <p:spPr>
          <a:xfrm>
            <a:off x="8880576" y="244713"/>
            <a:ext cx="1765227" cy="461665"/>
          </a:xfrm>
          <a:prstGeom prst="rect">
            <a:avLst/>
          </a:prstGeom>
          <a:noFill/>
        </p:spPr>
        <p:txBody>
          <a:bodyPr wrap="none" rtlCol="0">
            <a:spAutoFit/>
          </a:bodyPr>
          <a:lstStyle/>
          <a:p>
            <a:r>
              <a:rPr lang="fr-FR" sz="2400" b="1" dirty="0">
                <a:solidFill>
                  <a:srgbClr val="FF0000"/>
                </a:solidFill>
              </a:rPr>
              <a:t>SENS DE JEU</a:t>
            </a:r>
          </a:p>
        </p:txBody>
      </p:sp>
      <p:sp>
        <p:nvSpPr>
          <p:cNvPr id="112" name="Flèche : bas 111">
            <a:extLst>
              <a:ext uri="{FF2B5EF4-FFF2-40B4-BE49-F238E27FC236}">
                <a16:creationId xmlns:a16="http://schemas.microsoft.com/office/drawing/2014/main" id="{4DA10653-A21D-4D6D-AA85-199AEF88DC19}"/>
              </a:ext>
            </a:extLst>
          </p:cNvPr>
          <p:cNvSpPr/>
          <p:nvPr/>
        </p:nvSpPr>
        <p:spPr>
          <a:xfrm rot="10800000">
            <a:off x="7837623" y="2269751"/>
            <a:ext cx="412523" cy="514928"/>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ZoneTexte 138">
            <a:extLst>
              <a:ext uri="{FF2B5EF4-FFF2-40B4-BE49-F238E27FC236}">
                <a16:creationId xmlns:a16="http://schemas.microsoft.com/office/drawing/2014/main" id="{18486D1F-A9A7-4189-A8FF-0E752FAA39B8}"/>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40" name="ZoneTexte 139">
            <a:extLst>
              <a:ext uri="{FF2B5EF4-FFF2-40B4-BE49-F238E27FC236}">
                <a16:creationId xmlns:a16="http://schemas.microsoft.com/office/drawing/2014/main" id="{30AE8F5C-3556-4738-BD8E-DA303AA98D2B}"/>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41" name="ZoneTexte 140">
            <a:extLst>
              <a:ext uri="{FF2B5EF4-FFF2-40B4-BE49-F238E27FC236}">
                <a16:creationId xmlns:a16="http://schemas.microsoft.com/office/drawing/2014/main" id="{53890104-425D-4DC5-8E1C-0A1B7FD1DFC3}"/>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42" name="ZoneTexte 141">
            <a:extLst>
              <a:ext uri="{FF2B5EF4-FFF2-40B4-BE49-F238E27FC236}">
                <a16:creationId xmlns:a16="http://schemas.microsoft.com/office/drawing/2014/main" id="{FA8C17A3-9A1F-46E0-8EAE-BA1E222F2A91}"/>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43" name="ZoneTexte 142">
            <a:extLst>
              <a:ext uri="{FF2B5EF4-FFF2-40B4-BE49-F238E27FC236}">
                <a16:creationId xmlns:a16="http://schemas.microsoft.com/office/drawing/2014/main" id="{A14B1B2D-EFD7-46B0-833E-F27FB6B9D744}"/>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44" name="ZoneTexte 143">
            <a:extLst>
              <a:ext uri="{FF2B5EF4-FFF2-40B4-BE49-F238E27FC236}">
                <a16:creationId xmlns:a16="http://schemas.microsoft.com/office/drawing/2014/main" id="{E5903C94-4188-43D6-8E6E-84DFF7B489FB}"/>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45" name="ZoneTexte 144">
            <a:extLst>
              <a:ext uri="{FF2B5EF4-FFF2-40B4-BE49-F238E27FC236}">
                <a16:creationId xmlns:a16="http://schemas.microsoft.com/office/drawing/2014/main" id="{BE6CD1A4-5EA8-46EB-897E-BEC815E705DB}"/>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46" name="ZoneTexte 145">
            <a:extLst>
              <a:ext uri="{FF2B5EF4-FFF2-40B4-BE49-F238E27FC236}">
                <a16:creationId xmlns:a16="http://schemas.microsoft.com/office/drawing/2014/main" id="{2917E74C-A7CD-4D69-B84C-2553EC9250F7}"/>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2440496737"/>
      </p:ext>
    </p:extLst>
  </p:cSld>
  <p:clrMapOvr>
    <a:masterClrMapping/>
  </p:clrMapOvr>
  <mc:AlternateContent xmlns:mc="http://schemas.openxmlformats.org/markup-compatibility/2006" xmlns:p14="http://schemas.microsoft.com/office/powerpoint/2010/main">
    <mc:Choice Requires="p14">
      <p:transition spd="slow" p14:dur="2000" advTm="5178"/>
    </mc:Choice>
    <mc:Fallback xmlns="">
      <p:transition spd="slow" advTm="51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8.33333E-7 -3.7037E-6 L 0.00156 -0.32476 " pathEditMode="relative" rAng="0" ptsTypes="AA">
                                      <p:cBhvr>
                                        <p:cTn id="13" dur="2000" fill="hold"/>
                                        <p:tgtEl>
                                          <p:spTgt spid="105"/>
                                        </p:tgtEl>
                                        <p:attrNameLst>
                                          <p:attrName>ppt_x</p:attrName>
                                          <p:attrName>ppt_y</p:attrName>
                                        </p:attrNameLst>
                                      </p:cBhvr>
                                      <p:rCtr x="78" y="-16250"/>
                                    </p:animMotion>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fade">
                                      <p:cBhvr>
                                        <p:cTn id="18" dur="1000"/>
                                        <p:tgtEl>
                                          <p:spTgt spid="95"/>
                                        </p:tgtEl>
                                      </p:cBhvr>
                                    </p:animEffect>
                                    <p:anim calcmode="lin" valueType="num">
                                      <p:cBhvr>
                                        <p:cTn id="19" dur="1000" fill="hold"/>
                                        <p:tgtEl>
                                          <p:spTgt spid="95"/>
                                        </p:tgtEl>
                                        <p:attrNameLst>
                                          <p:attrName>ppt_x</p:attrName>
                                        </p:attrNameLst>
                                      </p:cBhvr>
                                      <p:tavLst>
                                        <p:tav tm="0">
                                          <p:val>
                                            <p:strVal val="#ppt_x"/>
                                          </p:val>
                                        </p:tav>
                                        <p:tav tm="100000">
                                          <p:val>
                                            <p:strVal val="#ppt_x"/>
                                          </p:val>
                                        </p:tav>
                                      </p:tavLst>
                                    </p:anim>
                                    <p:anim calcmode="lin" valueType="num">
                                      <p:cBhvr>
                                        <p:cTn id="20" dur="1000" fill="hold"/>
                                        <p:tgtEl>
                                          <p:spTgt spid="9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fade">
                                      <p:cBhvr>
                                        <p:cTn id="23" dur="1000"/>
                                        <p:tgtEl>
                                          <p:spTgt spid="112"/>
                                        </p:tgtEl>
                                      </p:cBhvr>
                                    </p:animEffect>
                                    <p:anim calcmode="lin" valueType="num">
                                      <p:cBhvr>
                                        <p:cTn id="24" dur="1000" fill="hold"/>
                                        <p:tgtEl>
                                          <p:spTgt spid="112"/>
                                        </p:tgtEl>
                                        <p:attrNameLst>
                                          <p:attrName>ppt_x</p:attrName>
                                        </p:attrNameLst>
                                      </p:cBhvr>
                                      <p:tavLst>
                                        <p:tav tm="0">
                                          <p:val>
                                            <p:strVal val="#ppt_x"/>
                                          </p:val>
                                        </p:tav>
                                        <p:tav tm="100000">
                                          <p:val>
                                            <p:strVal val="#ppt_x"/>
                                          </p:val>
                                        </p:tav>
                                      </p:tavLst>
                                    </p:anim>
                                    <p:anim calcmode="lin" valueType="num">
                                      <p:cBhvr>
                                        <p:cTn id="25"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1.875E-6 1.48148E-6 L -0.00638 -0.43218 " pathEditMode="relative" rAng="0" ptsTypes="AA">
                                      <p:cBhvr>
                                        <p:cTn id="29" dur="2000" fill="hold"/>
                                        <p:tgtEl>
                                          <p:spTgt spid="27"/>
                                        </p:tgtEl>
                                        <p:attrNameLst>
                                          <p:attrName>ppt_x</p:attrName>
                                          <p:attrName>ppt_y</p:attrName>
                                        </p:attrNameLst>
                                      </p:cBhvr>
                                      <p:rCtr x="-326" y="-21620"/>
                                    </p:animMotion>
                                  </p:childTnLst>
                                </p:cTn>
                              </p:par>
                              <p:par>
                                <p:cTn id="30" presetID="64" presetClass="path" presetSubtype="0" accel="50000" decel="50000" fill="hold" nodeType="withEffect">
                                  <p:stCondLst>
                                    <p:cond delay="0"/>
                                  </p:stCondLst>
                                  <p:childTnLst>
                                    <p:animMotion origin="layout" path="M 4.58333E-6 4.81481E-6 L -0.02175 -0.43195 " pathEditMode="relative" rAng="0" ptsTypes="AA">
                                      <p:cBhvr>
                                        <p:cTn id="31" dur="2000" fill="hold"/>
                                        <p:tgtEl>
                                          <p:spTgt spid="28"/>
                                        </p:tgtEl>
                                        <p:attrNameLst>
                                          <p:attrName>ppt_x</p:attrName>
                                          <p:attrName>ppt_y</p:attrName>
                                        </p:attrNameLst>
                                      </p:cBhvr>
                                      <p:rCtr x="-1094" y="-2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17237" y="4581668"/>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97553" y="4581668"/>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24572" y="4581668"/>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581668"/>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8610" y="4581668"/>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30820" y="1734519"/>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004425" y="1739925"/>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584808" y="6118921"/>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2" name="Groupe 61">
            <a:extLst>
              <a:ext uri="{FF2B5EF4-FFF2-40B4-BE49-F238E27FC236}">
                <a16:creationId xmlns:a16="http://schemas.microsoft.com/office/drawing/2014/main" id="{3C0866D8-5D77-427C-AA4F-FBF13769A7F1}"/>
              </a:ext>
            </a:extLst>
          </p:cNvPr>
          <p:cNvGrpSpPr/>
          <p:nvPr/>
        </p:nvGrpSpPr>
        <p:grpSpPr>
          <a:xfrm>
            <a:off x="1978694" y="3851545"/>
            <a:ext cx="387831" cy="369332"/>
            <a:chOff x="4159276" y="848064"/>
            <a:chExt cx="387831" cy="369332"/>
          </a:xfrm>
        </p:grpSpPr>
        <p:sp>
          <p:nvSpPr>
            <p:cNvPr id="63" name="Ellipse 62">
              <a:extLst>
                <a:ext uri="{FF2B5EF4-FFF2-40B4-BE49-F238E27FC236}">
                  <a16:creationId xmlns:a16="http://schemas.microsoft.com/office/drawing/2014/main" id="{7397CDBB-B818-46B2-8B41-81618543A6F0}"/>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4" name="ZoneTexte 63">
              <a:extLst>
                <a:ext uri="{FF2B5EF4-FFF2-40B4-BE49-F238E27FC236}">
                  <a16:creationId xmlns:a16="http://schemas.microsoft.com/office/drawing/2014/main" id="{B2C3B8A9-05D7-4369-87EB-5E1E672A567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254415" y="3810232"/>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144596" y="3810232"/>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732801" y="3538746"/>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46203" y="3538746"/>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5" name="Groupe 104">
            <a:extLst>
              <a:ext uri="{FF2B5EF4-FFF2-40B4-BE49-F238E27FC236}">
                <a16:creationId xmlns:a16="http://schemas.microsoft.com/office/drawing/2014/main" id="{3E24A61F-8A23-46EC-BA16-5D914BBD2562}"/>
              </a:ext>
            </a:extLst>
          </p:cNvPr>
          <p:cNvGrpSpPr/>
          <p:nvPr/>
        </p:nvGrpSpPr>
        <p:grpSpPr>
          <a:xfrm>
            <a:off x="9240838" y="1056662"/>
            <a:ext cx="387831" cy="369332"/>
            <a:chOff x="4159276" y="848064"/>
            <a:chExt cx="387831" cy="369332"/>
          </a:xfrm>
        </p:grpSpPr>
        <p:sp>
          <p:nvSpPr>
            <p:cNvPr id="106" name="Ellipse 105">
              <a:extLst>
                <a:ext uri="{FF2B5EF4-FFF2-40B4-BE49-F238E27FC236}">
                  <a16:creationId xmlns:a16="http://schemas.microsoft.com/office/drawing/2014/main" id="{05A5952C-13A2-4965-9C17-A3E82200961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7" name="ZoneTexte 106">
              <a:extLst>
                <a:ext uri="{FF2B5EF4-FFF2-40B4-BE49-F238E27FC236}">
                  <a16:creationId xmlns:a16="http://schemas.microsoft.com/office/drawing/2014/main" id="{83289675-38D1-4E7F-8D86-BDEF5B98D9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100118" y="3305157"/>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135" name="ZoneTexte 134">
            <a:extLst>
              <a:ext uri="{FF2B5EF4-FFF2-40B4-BE49-F238E27FC236}">
                <a16:creationId xmlns:a16="http://schemas.microsoft.com/office/drawing/2014/main" id="{02307F0D-5C00-44FA-BB65-0E9049B1EEC3}"/>
              </a:ext>
            </a:extLst>
          </p:cNvPr>
          <p:cNvSpPr txBox="1"/>
          <p:nvPr/>
        </p:nvSpPr>
        <p:spPr>
          <a:xfrm>
            <a:off x="204167" y="383279"/>
            <a:ext cx="6504758" cy="1077218"/>
          </a:xfrm>
          <a:prstGeom prst="rect">
            <a:avLst/>
          </a:prstGeom>
          <a:noFill/>
        </p:spPr>
        <p:txBody>
          <a:bodyPr wrap="square" rtlCol="0">
            <a:spAutoFit/>
          </a:bodyPr>
          <a:lstStyle/>
          <a:p>
            <a:r>
              <a:rPr lang="fr-FR" sz="3600" b="1" dirty="0"/>
              <a:t>TOUR 2 : </a:t>
            </a:r>
            <a:r>
              <a:rPr lang="fr-FR" sz="2800" b="1" dirty="0"/>
              <a:t>l’humain joue. Il prend 3 bouchons.</a:t>
            </a:r>
          </a:p>
        </p:txBody>
      </p:sp>
      <p:sp>
        <p:nvSpPr>
          <p:cNvPr id="5" name="Rectangle : coins arrondis 4">
            <a:extLst>
              <a:ext uri="{FF2B5EF4-FFF2-40B4-BE49-F238E27FC236}">
                <a16:creationId xmlns:a16="http://schemas.microsoft.com/office/drawing/2014/main" id="{1A9A924F-E5D3-4C08-B24F-3D628562E593}"/>
              </a:ext>
            </a:extLst>
          </p:cNvPr>
          <p:cNvSpPr/>
          <p:nvPr/>
        </p:nvSpPr>
        <p:spPr>
          <a:xfrm>
            <a:off x="10242151" y="2466363"/>
            <a:ext cx="1377824" cy="2921563"/>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Flèche : bas 84">
            <a:extLst>
              <a:ext uri="{FF2B5EF4-FFF2-40B4-BE49-F238E27FC236}">
                <a16:creationId xmlns:a16="http://schemas.microsoft.com/office/drawing/2014/main" id="{835113A4-880C-4FF7-A2FD-C9C475077913}"/>
              </a:ext>
            </a:extLst>
          </p:cNvPr>
          <p:cNvSpPr/>
          <p:nvPr/>
        </p:nvSpPr>
        <p:spPr>
          <a:xfrm>
            <a:off x="6407806" y="5463912"/>
            <a:ext cx="412523" cy="124570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 coins arrondis 83">
            <a:extLst>
              <a:ext uri="{FF2B5EF4-FFF2-40B4-BE49-F238E27FC236}">
                <a16:creationId xmlns:a16="http://schemas.microsoft.com/office/drawing/2014/main" id="{B5A448B3-E354-46C7-92F8-8342DB2E651B}"/>
              </a:ext>
            </a:extLst>
          </p:cNvPr>
          <p:cNvSpPr/>
          <p:nvPr/>
        </p:nvSpPr>
        <p:spPr>
          <a:xfrm>
            <a:off x="7371091" y="2466363"/>
            <a:ext cx="2751172" cy="2921563"/>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Flèche : bas 85">
            <a:extLst>
              <a:ext uri="{FF2B5EF4-FFF2-40B4-BE49-F238E27FC236}">
                <a16:creationId xmlns:a16="http://schemas.microsoft.com/office/drawing/2014/main" id="{87530DFB-403E-4292-826D-EBD3E084488C}"/>
              </a:ext>
            </a:extLst>
          </p:cNvPr>
          <p:cNvSpPr/>
          <p:nvPr/>
        </p:nvSpPr>
        <p:spPr>
          <a:xfrm>
            <a:off x="5044931" y="5420794"/>
            <a:ext cx="412523" cy="124570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Flèche : bas 86">
            <a:extLst>
              <a:ext uri="{FF2B5EF4-FFF2-40B4-BE49-F238E27FC236}">
                <a16:creationId xmlns:a16="http://schemas.microsoft.com/office/drawing/2014/main" id="{BEEC5FD0-95AA-436F-B9B8-6F34BB1046F0}"/>
              </a:ext>
            </a:extLst>
          </p:cNvPr>
          <p:cNvSpPr/>
          <p:nvPr/>
        </p:nvSpPr>
        <p:spPr>
          <a:xfrm>
            <a:off x="3581946" y="5387926"/>
            <a:ext cx="412523" cy="124570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ZoneTexte 135">
            <a:extLst>
              <a:ext uri="{FF2B5EF4-FFF2-40B4-BE49-F238E27FC236}">
                <a16:creationId xmlns:a16="http://schemas.microsoft.com/office/drawing/2014/main" id="{7E4C4E27-FFD9-46D0-A423-03D635A0C5B3}"/>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37" name="ZoneTexte 136">
            <a:extLst>
              <a:ext uri="{FF2B5EF4-FFF2-40B4-BE49-F238E27FC236}">
                <a16:creationId xmlns:a16="http://schemas.microsoft.com/office/drawing/2014/main" id="{97C09B25-C8C1-457C-B6DF-1697DC88F5FE}"/>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38" name="ZoneTexte 137">
            <a:extLst>
              <a:ext uri="{FF2B5EF4-FFF2-40B4-BE49-F238E27FC236}">
                <a16:creationId xmlns:a16="http://schemas.microsoft.com/office/drawing/2014/main" id="{E01C463F-C863-4B1A-BBF3-9A55042C59EF}"/>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39" name="ZoneTexte 138">
            <a:extLst>
              <a:ext uri="{FF2B5EF4-FFF2-40B4-BE49-F238E27FC236}">
                <a16:creationId xmlns:a16="http://schemas.microsoft.com/office/drawing/2014/main" id="{9D189FCA-C36D-4955-9DDD-4912FF591076}"/>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40" name="ZoneTexte 139">
            <a:extLst>
              <a:ext uri="{FF2B5EF4-FFF2-40B4-BE49-F238E27FC236}">
                <a16:creationId xmlns:a16="http://schemas.microsoft.com/office/drawing/2014/main" id="{C97AB04C-C8A2-4B2D-9B09-CFA2B0DA7445}"/>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41" name="ZoneTexte 140">
            <a:extLst>
              <a:ext uri="{FF2B5EF4-FFF2-40B4-BE49-F238E27FC236}">
                <a16:creationId xmlns:a16="http://schemas.microsoft.com/office/drawing/2014/main" id="{FCD71FA3-F6D9-4F37-9FB1-5A35563FE955}"/>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42" name="ZoneTexte 141">
            <a:extLst>
              <a:ext uri="{FF2B5EF4-FFF2-40B4-BE49-F238E27FC236}">
                <a16:creationId xmlns:a16="http://schemas.microsoft.com/office/drawing/2014/main" id="{E02B67AB-4DAD-4BEA-AC7D-7149727A7688}"/>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43" name="ZoneTexte 142">
            <a:extLst>
              <a:ext uri="{FF2B5EF4-FFF2-40B4-BE49-F238E27FC236}">
                <a16:creationId xmlns:a16="http://schemas.microsoft.com/office/drawing/2014/main" id="{82B160B2-3027-48F5-A047-DF56F3A22AB5}"/>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91155000"/>
      </p:ext>
    </p:extLst>
  </p:cSld>
  <p:clrMapOvr>
    <a:masterClrMapping/>
  </p:clrMapOvr>
  <mc:AlternateContent xmlns:mc="http://schemas.openxmlformats.org/markup-compatibility/2006" xmlns:p14="http://schemas.microsoft.com/office/powerpoint/2010/main">
    <mc:Choice Requires="p14">
      <p:transition spd="slow" p14:dur="2000" advTm="3933"/>
    </mc:Choice>
    <mc:Fallback xmlns="">
      <p:transition spd="slow" advTm="39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1000"/>
                                        <p:tgtEl>
                                          <p:spTgt spid="86"/>
                                        </p:tgtEl>
                                      </p:cBhvr>
                                    </p:animEffect>
                                    <p:anim calcmode="lin" valueType="num">
                                      <p:cBhvr>
                                        <p:cTn id="13" dur="1000" fill="hold"/>
                                        <p:tgtEl>
                                          <p:spTgt spid="86"/>
                                        </p:tgtEl>
                                        <p:attrNameLst>
                                          <p:attrName>ppt_x</p:attrName>
                                        </p:attrNameLst>
                                      </p:cBhvr>
                                      <p:tavLst>
                                        <p:tav tm="0">
                                          <p:val>
                                            <p:strVal val="#ppt_x"/>
                                          </p:val>
                                        </p:tav>
                                        <p:tav tm="100000">
                                          <p:val>
                                            <p:strVal val="#ppt_x"/>
                                          </p:val>
                                        </p:tav>
                                      </p:tavLst>
                                    </p:anim>
                                    <p:anim calcmode="lin" valueType="num">
                                      <p:cBhvr>
                                        <p:cTn id="14" dur="1000" fill="hold"/>
                                        <p:tgtEl>
                                          <p:spTgt spid="8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1000"/>
                                        <p:tgtEl>
                                          <p:spTgt spid="87"/>
                                        </p:tgtEl>
                                      </p:cBhvr>
                                    </p:animEffect>
                                    <p:anim calcmode="lin" valueType="num">
                                      <p:cBhvr>
                                        <p:cTn id="18" dur="1000" fill="hold"/>
                                        <p:tgtEl>
                                          <p:spTgt spid="87"/>
                                        </p:tgtEl>
                                        <p:attrNameLst>
                                          <p:attrName>ppt_x</p:attrName>
                                        </p:attrNameLst>
                                      </p:cBhvr>
                                      <p:tavLst>
                                        <p:tav tm="0">
                                          <p:val>
                                            <p:strVal val="#ppt_x"/>
                                          </p:val>
                                        </p:tav>
                                        <p:tav tm="100000">
                                          <p:val>
                                            <p:strVal val="#ppt_x"/>
                                          </p:val>
                                        </p:tav>
                                      </p:tavLst>
                                    </p:anim>
                                    <p:anim calcmode="lin" valueType="num">
                                      <p:cBhvr>
                                        <p:cTn id="19"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0 0 L 0 0.25 E" pathEditMode="relative" ptsTypes="">
                                      <p:cBhvr>
                                        <p:cTn id="23" dur="2000" fill="hold"/>
                                        <p:tgtEl>
                                          <p:spTgt spid="26"/>
                                        </p:tgtEl>
                                        <p:attrNameLst>
                                          <p:attrName>ppt_x</p:attrName>
                                          <p:attrName>ppt_y</p:attrName>
                                        </p:attrNameLst>
                                      </p:cBhvr>
                                    </p:animMotion>
                                  </p:childTnLst>
                                </p:cTn>
                              </p:par>
                              <p:par>
                                <p:cTn id="24" presetID="42" presetClass="path" presetSubtype="0" accel="50000" decel="50000" fill="hold" nodeType="withEffect">
                                  <p:stCondLst>
                                    <p:cond delay="0"/>
                                  </p:stCondLst>
                                  <p:childTnLst>
                                    <p:animMotion origin="layout" path="M 0 0 L 0 0.25 E" pathEditMode="relative" ptsTypes="">
                                      <p:cBhvr>
                                        <p:cTn id="25" dur="2000" fill="hold"/>
                                        <p:tgtEl>
                                          <p:spTgt spid="25"/>
                                        </p:tgtEl>
                                        <p:attrNameLst>
                                          <p:attrName>ppt_x</p:attrName>
                                          <p:attrName>ppt_y</p:attrName>
                                        </p:attrNameLst>
                                      </p:cBhvr>
                                    </p:animMotion>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17237" y="4581668"/>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2014571" y="4581668"/>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381993" y="6022437"/>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65541" y="6049450"/>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306762" y="6043645"/>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05629" y="1833376"/>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018863" y="1824574"/>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584808" y="6118921"/>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2" name="Groupe 61">
            <a:extLst>
              <a:ext uri="{FF2B5EF4-FFF2-40B4-BE49-F238E27FC236}">
                <a16:creationId xmlns:a16="http://schemas.microsoft.com/office/drawing/2014/main" id="{3C0866D8-5D77-427C-AA4F-FBF13769A7F1}"/>
              </a:ext>
            </a:extLst>
          </p:cNvPr>
          <p:cNvGrpSpPr/>
          <p:nvPr/>
        </p:nvGrpSpPr>
        <p:grpSpPr>
          <a:xfrm>
            <a:off x="1967908" y="3772026"/>
            <a:ext cx="387831" cy="369332"/>
            <a:chOff x="4159276" y="848064"/>
            <a:chExt cx="387831" cy="369332"/>
          </a:xfrm>
        </p:grpSpPr>
        <p:sp>
          <p:nvSpPr>
            <p:cNvPr id="63" name="Ellipse 62">
              <a:extLst>
                <a:ext uri="{FF2B5EF4-FFF2-40B4-BE49-F238E27FC236}">
                  <a16:creationId xmlns:a16="http://schemas.microsoft.com/office/drawing/2014/main" id="{7397CDBB-B818-46B2-8B41-81618543A6F0}"/>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4" name="ZoneTexte 63">
              <a:extLst>
                <a:ext uri="{FF2B5EF4-FFF2-40B4-BE49-F238E27FC236}">
                  <a16:creationId xmlns:a16="http://schemas.microsoft.com/office/drawing/2014/main" id="{B2C3B8A9-05D7-4369-87EB-5E1E672A567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254415" y="3810232"/>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144596" y="3810232"/>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732801" y="3538746"/>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46203" y="3538746"/>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5" name="Groupe 104">
            <a:extLst>
              <a:ext uri="{FF2B5EF4-FFF2-40B4-BE49-F238E27FC236}">
                <a16:creationId xmlns:a16="http://schemas.microsoft.com/office/drawing/2014/main" id="{3E24A61F-8A23-46EC-BA16-5D914BBD2562}"/>
              </a:ext>
            </a:extLst>
          </p:cNvPr>
          <p:cNvGrpSpPr/>
          <p:nvPr/>
        </p:nvGrpSpPr>
        <p:grpSpPr>
          <a:xfrm>
            <a:off x="9358304" y="1349394"/>
            <a:ext cx="387831" cy="369332"/>
            <a:chOff x="4159276" y="848064"/>
            <a:chExt cx="387831" cy="369332"/>
          </a:xfrm>
        </p:grpSpPr>
        <p:sp>
          <p:nvSpPr>
            <p:cNvPr id="106" name="Ellipse 105">
              <a:extLst>
                <a:ext uri="{FF2B5EF4-FFF2-40B4-BE49-F238E27FC236}">
                  <a16:creationId xmlns:a16="http://schemas.microsoft.com/office/drawing/2014/main" id="{05A5952C-13A2-4965-9C17-A3E82200961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7" name="ZoneTexte 106">
              <a:extLst>
                <a:ext uri="{FF2B5EF4-FFF2-40B4-BE49-F238E27FC236}">
                  <a16:creationId xmlns:a16="http://schemas.microsoft.com/office/drawing/2014/main" id="{83289675-38D1-4E7F-8D86-BDEF5B98D9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100118" y="3305157"/>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135" name="ZoneTexte 134">
            <a:extLst>
              <a:ext uri="{FF2B5EF4-FFF2-40B4-BE49-F238E27FC236}">
                <a16:creationId xmlns:a16="http://schemas.microsoft.com/office/drawing/2014/main" id="{02307F0D-5C00-44FA-BB65-0E9049B1EEC3}"/>
              </a:ext>
            </a:extLst>
          </p:cNvPr>
          <p:cNvSpPr txBox="1"/>
          <p:nvPr/>
        </p:nvSpPr>
        <p:spPr>
          <a:xfrm>
            <a:off x="0" y="383279"/>
            <a:ext cx="12191999" cy="646331"/>
          </a:xfrm>
          <a:prstGeom prst="rect">
            <a:avLst/>
          </a:prstGeom>
          <a:noFill/>
        </p:spPr>
        <p:txBody>
          <a:bodyPr wrap="square" rtlCol="0">
            <a:spAutoFit/>
          </a:bodyPr>
          <a:lstStyle/>
          <a:p>
            <a:r>
              <a:rPr lang="fr-FR" sz="3600" b="1" dirty="0"/>
              <a:t>TOUR 2 : </a:t>
            </a:r>
            <a:r>
              <a:rPr lang="fr-FR" sz="2800" b="1" dirty="0"/>
              <a:t>la machine joue. Elle tire au hasard le jeton      . Elle prend 1 bouchon.  </a:t>
            </a:r>
          </a:p>
        </p:txBody>
      </p:sp>
      <p:sp>
        <p:nvSpPr>
          <p:cNvPr id="5" name="Rectangle : coins arrondis 4">
            <a:extLst>
              <a:ext uri="{FF2B5EF4-FFF2-40B4-BE49-F238E27FC236}">
                <a16:creationId xmlns:a16="http://schemas.microsoft.com/office/drawing/2014/main" id="{1A9A924F-E5D3-4C08-B24F-3D628562E593}"/>
              </a:ext>
            </a:extLst>
          </p:cNvPr>
          <p:cNvSpPr/>
          <p:nvPr/>
        </p:nvSpPr>
        <p:spPr>
          <a:xfrm>
            <a:off x="10242151" y="2483141"/>
            <a:ext cx="1377824" cy="2904785"/>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 coins arrondis 83">
            <a:extLst>
              <a:ext uri="{FF2B5EF4-FFF2-40B4-BE49-F238E27FC236}">
                <a16:creationId xmlns:a16="http://schemas.microsoft.com/office/drawing/2014/main" id="{B5A448B3-E354-46C7-92F8-8342DB2E651B}"/>
              </a:ext>
            </a:extLst>
          </p:cNvPr>
          <p:cNvSpPr/>
          <p:nvPr/>
        </p:nvSpPr>
        <p:spPr>
          <a:xfrm>
            <a:off x="7371091" y="2483141"/>
            <a:ext cx="2751172" cy="2904785"/>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 coins arrondis 87">
            <a:extLst>
              <a:ext uri="{FF2B5EF4-FFF2-40B4-BE49-F238E27FC236}">
                <a16:creationId xmlns:a16="http://schemas.microsoft.com/office/drawing/2014/main" id="{48DBABA6-EB75-4842-9527-5CC56CEECFDD}"/>
              </a:ext>
            </a:extLst>
          </p:cNvPr>
          <p:cNvSpPr/>
          <p:nvPr/>
        </p:nvSpPr>
        <p:spPr>
          <a:xfrm>
            <a:off x="3107056" y="2483140"/>
            <a:ext cx="4156421" cy="2904785"/>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1" name="Groupe 110">
            <a:extLst>
              <a:ext uri="{FF2B5EF4-FFF2-40B4-BE49-F238E27FC236}">
                <a16:creationId xmlns:a16="http://schemas.microsoft.com/office/drawing/2014/main" id="{8093EEB9-CCE7-4B0C-9812-23DD469AAD4B}"/>
              </a:ext>
            </a:extLst>
          </p:cNvPr>
          <p:cNvGrpSpPr/>
          <p:nvPr/>
        </p:nvGrpSpPr>
        <p:grpSpPr>
          <a:xfrm>
            <a:off x="8262118" y="552987"/>
            <a:ext cx="387831" cy="369332"/>
            <a:chOff x="4159276" y="848064"/>
            <a:chExt cx="387831" cy="369332"/>
          </a:xfrm>
        </p:grpSpPr>
        <p:sp>
          <p:nvSpPr>
            <p:cNvPr id="112" name="Ellipse 111">
              <a:extLst>
                <a:ext uri="{FF2B5EF4-FFF2-40B4-BE49-F238E27FC236}">
                  <a16:creationId xmlns:a16="http://schemas.microsoft.com/office/drawing/2014/main" id="{94382A31-93B1-4FC9-B9E9-F2AF3D12594F}"/>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3" name="ZoneTexte 112">
              <a:extLst>
                <a:ext uri="{FF2B5EF4-FFF2-40B4-BE49-F238E27FC236}">
                  <a16:creationId xmlns:a16="http://schemas.microsoft.com/office/drawing/2014/main" id="{48E7DF84-6B3C-47EC-8FEB-E350B3328F5E}"/>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cxnSp>
        <p:nvCxnSpPr>
          <p:cNvPr id="114" name="Connecteur droit avec flèche 113">
            <a:extLst>
              <a:ext uri="{FF2B5EF4-FFF2-40B4-BE49-F238E27FC236}">
                <a16:creationId xmlns:a16="http://schemas.microsoft.com/office/drawing/2014/main" id="{FBE18A0C-1310-4C3D-812A-6664C9D04A55}"/>
              </a:ext>
            </a:extLst>
          </p:cNvPr>
          <p:cNvCxnSpPr>
            <a:cxnSpLocks/>
          </p:cNvCxnSpPr>
          <p:nvPr/>
        </p:nvCxnSpPr>
        <p:spPr>
          <a:xfrm flipV="1">
            <a:off x="2665318" y="2019730"/>
            <a:ext cx="0" cy="11345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5" name="Flèche : bas 114">
            <a:extLst>
              <a:ext uri="{FF2B5EF4-FFF2-40B4-BE49-F238E27FC236}">
                <a16:creationId xmlns:a16="http://schemas.microsoft.com/office/drawing/2014/main" id="{E3D7E36B-76D2-4835-993B-18325A85A6C9}"/>
              </a:ext>
            </a:extLst>
          </p:cNvPr>
          <p:cNvSpPr/>
          <p:nvPr/>
        </p:nvSpPr>
        <p:spPr>
          <a:xfrm rot="10800000">
            <a:off x="1961125" y="2197739"/>
            <a:ext cx="412523" cy="514928"/>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ZoneTexte 141">
            <a:extLst>
              <a:ext uri="{FF2B5EF4-FFF2-40B4-BE49-F238E27FC236}">
                <a16:creationId xmlns:a16="http://schemas.microsoft.com/office/drawing/2014/main" id="{1190A30E-CD11-4ED0-A18A-1757AFA44AA3}"/>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43" name="ZoneTexte 142">
            <a:extLst>
              <a:ext uri="{FF2B5EF4-FFF2-40B4-BE49-F238E27FC236}">
                <a16:creationId xmlns:a16="http://schemas.microsoft.com/office/drawing/2014/main" id="{83EC0B3C-7EBF-4FD1-AFC4-47299A2B206A}"/>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44" name="ZoneTexte 143">
            <a:extLst>
              <a:ext uri="{FF2B5EF4-FFF2-40B4-BE49-F238E27FC236}">
                <a16:creationId xmlns:a16="http://schemas.microsoft.com/office/drawing/2014/main" id="{5B8FFFD2-CBD2-4F38-82C9-AEB63120BA05}"/>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45" name="ZoneTexte 144">
            <a:extLst>
              <a:ext uri="{FF2B5EF4-FFF2-40B4-BE49-F238E27FC236}">
                <a16:creationId xmlns:a16="http://schemas.microsoft.com/office/drawing/2014/main" id="{BB1BF517-7945-4853-A85A-9E88A66E5A7E}"/>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46" name="ZoneTexte 145">
            <a:extLst>
              <a:ext uri="{FF2B5EF4-FFF2-40B4-BE49-F238E27FC236}">
                <a16:creationId xmlns:a16="http://schemas.microsoft.com/office/drawing/2014/main" id="{18291406-2F58-4C72-B195-7EBFFA3B8CE4}"/>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47" name="ZoneTexte 146">
            <a:extLst>
              <a:ext uri="{FF2B5EF4-FFF2-40B4-BE49-F238E27FC236}">
                <a16:creationId xmlns:a16="http://schemas.microsoft.com/office/drawing/2014/main" id="{A60D9D66-D802-4A1F-B8A6-071A9F27D3D4}"/>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48" name="ZoneTexte 147">
            <a:extLst>
              <a:ext uri="{FF2B5EF4-FFF2-40B4-BE49-F238E27FC236}">
                <a16:creationId xmlns:a16="http://schemas.microsoft.com/office/drawing/2014/main" id="{270C8DAC-D5B5-416B-B7BE-4903ADBE1767}"/>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49" name="ZoneTexte 148">
            <a:extLst>
              <a:ext uri="{FF2B5EF4-FFF2-40B4-BE49-F238E27FC236}">
                <a16:creationId xmlns:a16="http://schemas.microsoft.com/office/drawing/2014/main" id="{1820BB4A-F62F-4DF7-B20A-B5437D293644}"/>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1412453933"/>
      </p:ext>
    </p:extLst>
  </p:cSld>
  <p:clrMapOvr>
    <a:masterClrMapping/>
  </p:clrMapOvr>
  <mc:AlternateContent xmlns:mc="http://schemas.openxmlformats.org/markup-compatibility/2006" xmlns:p14="http://schemas.microsoft.com/office/powerpoint/2010/main">
    <mc:Choice Requires="p14">
      <p:transition spd="slow" p14:dur="2000" advTm="3451"/>
    </mc:Choice>
    <mc:Fallback xmlns="">
      <p:transition spd="slow" advTm="34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anim calcmode="lin" valueType="num">
                                      <p:cBhvr>
                                        <p:cTn id="8" dur="1000" fill="hold"/>
                                        <p:tgtEl>
                                          <p:spTgt spid="114"/>
                                        </p:tgtEl>
                                        <p:attrNameLst>
                                          <p:attrName>ppt_x</p:attrName>
                                        </p:attrNameLst>
                                      </p:cBhvr>
                                      <p:tavLst>
                                        <p:tav tm="0">
                                          <p:val>
                                            <p:strVal val="#ppt_x"/>
                                          </p:val>
                                        </p:tav>
                                        <p:tav tm="100000">
                                          <p:val>
                                            <p:strVal val="#ppt_x"/>
                                          </p:val>
                                        </p:tav>
                                      </p:tavLst>
                                    </p:anim>
                                    <p:anim calcmode="lin" valueType="num">
                                      <p:cBhvr>
                                        <p:cTn id="9"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3.75E-6 -1.85185E-6 L 0.04753 -0.32616 " pathEditMode="relative" rAng="0" ptsTypes="AA">
                                      <p:cBhvr>
                                        <p:cTn id="13" dur="2000" fill="hold"/>
                                        <p:tgtEl>
                                          <p:spTgt spid="62"/>
                                        </p:tgtEl>
                                        <p:attrNameLst>
                                          <p:attrName>ppt_x</p:attrName>
                                          <p:attrName>ppt_y</p:attrName>
                                        </p:attrNameLst>
                                      </p:cBhvr>
                                      <p:rCtr x="2370" y="-16319"/>
                                    </p:animMotion>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1000"/>
                                        <p:tgtEl>
                                          <p:spTgt spid="115"/>
                                        </p:tgtEl>
                                      </p:cBhvr>
                                    </p:animEffect>
                                    <p:anim calcmode="lin" valueType="num">
                                      <p:cBhvr>
                                        <p:cTn id="19" dur="1000" fill="hold"/>
                                        <p:tgtEl>
                                          <p:spTgt spid="115"/>
                                        </p:tgtEl>
                                        <p:attrNameLst>
                                          <p:attrName>ppt_x</p:attrName>
                                        </p:attrNameLst>
                                      </p:cBhvr>
                                      <p:tavLst>
                                        <p:tav tm="0">
                                          <p:val>
                                            <p:strVal val="#ppt_x"/>
                                          </p:val>
                                        </p:tav>
                                        <p:tav tm="100000">
                                          <p:val>
                                            <p:strVal val="#ppt_x"/>
                                          </p:val>
                                        </p:tav>
                                      </p:tavLst>
                                    </p:anim>
                                    <p:anim calcmode="lin" valueType="num">
                                      <p:cBhvr>
                                        <p:cTn id="20"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2.08333E-6 -1.11111E-6 L -0.01745 -0.44375 " pathEditMode="relative" rAng="0" ptsTypes="AA">
                                      <p:cBhvr>
                                        <p:cTn id="24" dur="2000" fill="hold"/>
                                        <p:tgtEl>
                                          <p:spTgt spid="23"/>
                                        </p:tgtEl>
                                        <p:attrNameLst>
                                          <p:attrName>ppt_x</p:attrName>
                                          <p:attrName>ppt_y</p:attrName>
                                        </p:attrNameLst>
                                      </p:cBhvr>
                                      <p:rCtr x="-872" y="-2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17237" y="4581668"/>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2034610" y="1993715"/>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381993" y="6022437"/>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65541" y="6049450"/>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306762" y="6043645"/>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05629" y="1983528"/>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084166" y="1985678"/>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584808" y="6118921"/>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2" name="Groupe 61">
            <a:extLst>
              <a:ext uri="{FF2B5EF4-FFF2-40B4-BE49-F238E27FC236}">
                <a16:creationId xmlns:a16="http://schemas.microsoft.com/office/drawing/2014/main" id="{3C0866D8-5D77-427C-AA4F-FBF13769A7F1}"/>
              </a:ext>
            </a:extLst>
          </p:cNvPr>
          <p:cNvGrpSpPr/>
          <p:nvPr/>
        </p:nvGrpSpPr>
        <p:grpSpPr>
          <a:xfrm>
            <a:off x="2248361" y="1596775"/>
            <a:ext cx="387831" cy="369332"/>
            <a:chOff x="4159276" y="848064"/>
            <a:chExt cx="387831" cy="369332"/>
          </a:xfrm>
        </p:grpSpPr>
        <p:sp>
          <p:nvSpPr>
            <p:cNvPr id="63" name="Ellipse 62">
              <a:extLst>
                <a:ext uri="{FF2B5EF4-FFF2-40B4-BE49-F238E27FC236}">
                  <a16:creationId xmlns:a16="http://schemas.microsoft.com/office/drawing/2014/main" id="{7397CDBB-B818-46B2-8B41-81618543A6F0}"/>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4" name="ZoneTexte 63">
              <a:extLst>
                <a:ext uri="{FF2B5EF4-FFF2-40B4-BE49-F238E27FC236}">
                  <a16:creationId xmlns:a16="http://schemas.microsoft.com/office/drawing/2014/main" id="{B2C3B8A9-05D7-4369-87EB-5E1E672A567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254415" y="3810232"/>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144596" y="3810232"/>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732801" y="3538746"/>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46203" y="3538746"/>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5" name="Groupe 104">
            <a:extLst>
              <a:ext uri="{FF2B5EF4-FFF2-40B4-BE49-F238E27FC236}">
                <a16:creationId xmlns:a16="http://schemas.microsoft.com/office/drawing/2014/main" id="{3E24A61F-8A23-46EC-BA16-5D914BBD2562}"/>
              </a:ext>
            </a:extLst>
          </p:cNvPr>
          <p:cNvGrpSpPr/>
          <p:nvPr/>
        </p:nvGrpSpPr>
        <p:grpSpPr>
          <a:xfrm>
            <a:off x="9262365" y="1610671"/>
            <a:ext cx="387831" cy="369332"/>
            <a:chOff x="4159276" y="848064"/>
            <a:chExt cx="387831" cy="369332"/>
          </a:xfrm>
        </p:grpSpPr>
        <p:sp>
          <p:nvSpPr>
            <p:cNvPr id="106" name="Ellipse 105">
              <a:extLst>
                <a:ext uri="{FF2B5EF4-FFF2-40B4-BE49-F238E27FC236}">
                  <a16:creationId xmlns:a16="http://schemas.microsoft.com/office/drawing/2014/main" id="{05A5952C-13A2-4965-9C17-A3E82200961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7" name="ZoneTexte 106">
              <a:extLst>
                <a:ext uri="{FF2B5EF4-FFF2-40B4-BE49-F238E27FC236}">
                  <a16:creationId xmlns:a16="http://schemas.microsoft.com/office/drawing/2014/main" id="{83289675-38D1-4E7F-8D86-BDEF5B98D9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100118" y="3305157"/>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135" name="ZoneTexte 134">
            <a:extLst>
              <a:ext uri="{FF2B5EF4-FFF2-40B4-BE49-F238E27FC236}">
                <a16:creationId xmlns:a16="http://schemas.microsoft.com/office/drawing/2014/main" id="{02307F0D-5C00-44FA-BB65-0E9049B1EEC3}"/>
              </a:ext>
            </a:extLst>
          </p:cNvPr>
          <p:cNvSpPr txBox="1"/>
          <p:nvPr/>
        </p:nvSpPr>
        <p:spPr>
          <a:xfrm>
            <a:off x="204166" y="383279"/>
            <a:ext cx="11879981" cy="1077218"/>
          </a:xfrm>
          <a:prstGeom prst="rect">
            <a:avLst/>
          </a:prstGeom>
          <a:noFill/>
        </p:spPr>
        <p:txBody>
          <a:bodyPr wrap="square" rtlCol="0">
            <a:spAutoFit/>
          </a:bodyPr>
          <a:lstStyle/>
          <a:p>
            <a:r>
              <a:rPr lang="fr-FR" sz="3600" b="1" dirty="0"/>
              <a:t>TOUR 2 : </a:t>
            </a:r>
            <a:r>
              <a:rPr lang="fr-FR" sz="2800" b="1" dirty="0"/>
              <a:t>l’humain joue. Il prend le dernier bouchon, il a gagné. La machine a perdu.</a:t>
            </a:r>
          </a:p>
        </p:txBody>
      </p:sp>
      <p:sp>
        <p:nvSpPr>
          <p:cNvPr id="5" name="Rectangle : coins arrondis 4">
            <a:extLst>
              <a:ext uri="{FF2B5EF4-FFF2-40B4-BE49-F238E27FC236}">
                <a16:creationId xmlns:a16="http://schemas.microsoft.com/office/drawing/2014/main" id="{1A9A924F-E5D3-4C08-B24F-3D628562E593}"/>
              </a:ext>
            </a:extLst>
          </p:cNvPr>
          <p:cNvSpPr/>
          <p:nvPr/>
        </p:nvSpPr>
        <p:spPr>
          <a:xfrm>
            <a:off x="10242151" y="2582049"/>
            <a:ext cx="1377824" cy="2805877"/>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 coins arrondis 83">
            <a:extLst>
              <a:ext uri="{FF2B5EF4-FFF2-40B4-BE49-F238E27FC236}">
                <a16:creationId xmlns:a16="http://schemas.microsoft.com/office/drawing/2014/main" id="{B5A448B3-E354-46C7-92F8-8342DB2E651B}"/>
              </a:ext>
            </a:extLst>
          </p:cNvPr>
          <p:cNvSpPr/>
          <p:nvPr/>
        </p:nvSpPr>
        <p:spPr>
          <a:xfrm>
            <a:off x="7371091" y="2582049"/>
            <a:ext cx="2751172" cy="2805877"/>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 coins arrondis 87">
            <a:extLst>
              <a:ext uri="{FF2B5EF4-FFF2-40B4-BE49-F238E27FC236}">
                <a16:creationId xmlns:a16="http://schemas.microsoft.com/office/drawing/2014/main" id="{48DBABA6-EB75-4842-9527-5CC56CEECFDD}"/>
              </a:ext>
            </a:extLst>
          </p:cNvPr>
          <p:cNvSpPr/>
          <p:nvPr/>
        </p:nvSpPr>
        <p:spPr>
          <a:xfrm>
            <a:off x="3107056" y="2582049"/>
            <a:ext cx="4156421" cy="2805875"/>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Rectangle : coins arrondis 113">
            <a:extLst>
              <a:ext uri="{FF2B5EF4-FFF2-40B4-BE49-F238E27FC236}">
                <a16:creationId xmlns:a16="http://schemas.microsoft.com/office/drawing/2014/main" id="{66F2E907-E47D-408B-81F4-9925F9E734A9}"/>
              </a:ext>
            </a:extLst>
          </p:cNvPr>
          <p:cNvSpPr/>
          <p:nvPr/>
        </p:nvSpPr>
        <p:spPr>
          <a:xfrm>
            <a:off x="1616968" y="2590079"/>
            <a:ext cx="1353137" cy="2805874"/>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Flèche : bas 114">
            <a:extLst>
              <a:ext uri="{FF2B5EF4-FFF2-40B4-BE49-F238E27FC236}">
                <a16:creationId xmlns:a16="http://schemas.microsoft.com/office/drawing/2014/main" id="{DC0F9037-A5FB-4C49-9D4B-39B4484C4EEA}"/>
              </a:ext>
            </a:extLst>
          </p:cNvPr>
          <p:cNvSpPr/>
          <p:nvPr/>
        </p:nvSpPr>
        <p:spPr>
          <a:xfrm>
            <a:off x="710143" y="5323305"/>
            <a:ext cx="412523" cy="124570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ZoneTexte 137">
            <a:extLst>
              <a:ext uri="{FF2B5EF4-FFF2-40B4-BE49-F238E27FC236}">
                <a16:creationId xmlns:a16="http://schemas.microsoft.com/office/drawing/2014/main" id="{8DE27018-59F4-42F4-99F0-E02CD9D9D230}"/>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39" name="ZoneTexte 138">
            <a:extLst>
              <a:ext uri="{FF2B5EF4-FFF2-40B4-BE49-F238E27FC236}">
                <a16:creationId xmlns:a16="http://schemas.microsoft.com/office/drawing/2014/main" id="{41051D94-A6BB-4CA8-8C59-2E3E5F34AD98}"/>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40" name="ZoneTexte 139">
            <a:extLst>
              <a:ext uri="{FF2B5EF4-FFF2-40B4-BE49-F238E27FC236}">
                <a16:creationId xmlns:a16="http://schemas.microsoft.com/office/drawing/2014/main" id="{6274A379-95B0-4BD3-A73C-392384BEB2B5}"/>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41" name="ZoneTexte 140">
            <a:extLst>
              <a:ext uri="{FF2B5EF4-FFF2-40B4-BE49-F238E27FC236}">
                <a16:creationId xmlns:a16="http://schemas.microsoft.com/office/drawing/2014/main" id="{803A9D20-7DE2-4EB5-A6F8-92C66B9E284B}"/>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42" name="ZoneTexte 141">
            <a:extLst>
              <a:ext uri="{FF2B5EF4-FFF2-40B4-BE49-F238E27FC236}">
                <a16:creationId xmlns:a16="http://schemas.microsoft.com/office/drawing/2014/main" id="{3E55686F-F42A-4504-B19B-16BCE5AD3022}"/>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43" name="ZoneTexte 142">
            <a:extLst>
              <a:ext uri="{FF2B5EF4-FFF2-40B4-BE49-F238E27FC236}">
                <a16:creationId xmlns:a16="http://schemas.microsoft.com/office/drawing/2014/main" id="{26792F99-99DF-466D-BE78-D06B0246CED9}"/>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44" name="ZoneTexte 143">
            <a:extLst>
              <a:ext uri="{FF2B5EF4-FFF2-40B4-BE49-F238E27FC236}">
                <a16:creationId xmlns:a16="http://schemas.microsoft.com/office/drawing/2014/main" id="{50BD8429-4282-4D00-ACF9-D2529FB60DDE}"/>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45" name="ZoneTexte 144">
            <a:extLst>
              <a:ext uri="{FF2B5EF4-FFF2-40B4-BE49-F238E27FC236}">
                <a16:creationId xmlns:a16="http://schemas.microsoft.com/office/drawing/2014/main" id="{991D63B1-D223-4F3E-941D-8444032CA682}"/>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4253272085"/>
      </p:ext>
    </p:extLst>
  </p:cSld>
  <p:clrMapOvr>
    <a:masterClrMapping/>
  </p:clrMapOvr>
  <mc:AlternateContent xmlns:mc="http://schemas.openxmlformats.org/markup-compatibility/2006" xmlns:p14="http://schemas.microsoft.com/office/powerpoint/2010/main">
    <mc:Choice Requires="p14">
      <p:transition spd="slow" p14:dur="2000" advTm="4468"/>
    </mc:Choice>
    <mc:Fallback xmlns="">
      <p:transition spd="slow" advTm="44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 0 L 0 0.25 E" pathEditMode="relative" ptsTypes="">
                                      <p:cBhvr>
                                        <p:cTn id="13" dur="2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649988" y="6043645"/>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876672" y="2043934"/>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381993" y="6022437"/>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65541" y="6049450"/>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306762" y="6043645"/>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683866" y="2101777"/>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00118" y="2101778"/>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584808" y="6118921"/>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2" name="Groupe 61">
            <a:extLst>
              <a:ext uri="{FF2B5EF4-FFF2-40B4-BE49-F238E27FC236}">
                <a16:creationId xmlns:a16="http://schemas.microsoft.com/office/drawing/2014/main" id="{3C0866D8-5D77-427C-AA4F-FBF13769A7F1}"/>
              </a:ext>
            </a:extLst>
          </p:cNvPr>
          <p:cNvGrpSpPr/>
          <p:nvPr/>
        </p:nvGrpSpPr>
        <p:grpSpPr>
          <a:xfrm>
            <a:off x="2513328" y="2112267"/>
            <a:ext cx="387831" cy="369332"/>
            <a:chOff x="4159276" y="848064"/>
            <a:chExt cx="387831" cy="369332"/>
          </a:xfrm>
        </p:grpSpPr>
        <p:sp>
          <p:nvSpPr>
            <p:cNvPr id="63" name="Ellipse 62">
              <a:extLst>
                <a:ext uri="{FF2B5EF4-FFF2-40B4-BE49-F238E27FC236}">
                  <a16:creationId xmlns:a16="http://schemas.microsoft.com/office/drawing/2014/main" id="{7397CDBB-B818-46B2-8B41-81618543A6F0}"/>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4" name="ZoneTexte 63">
              <a:extLst>
                <a:ext uri="{FF2B5EF4-FFF2-40B4-BE49-F238E27FC236}">
                  <a16:creationId xmlns:a16="http://schemas.microsoft.com/office/drawing/2014/main" id="{B2C3B8A9-05D7-4369-87EB-5E1E672A567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254415" y="3810232"/>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144596" y="3810232"/>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732801" y="3538746"/>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46203" y="3538746"/>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5" name="Groupe 104">
            <a:extLst>
              <a:ext uri="{FF2B5EF4-FFF2-40B4-BE49-F238E27FC236}">
                <a16:creationId xmlns:a16="http://schemas.microsoft.com/office/drawing/2014/main" id="{3E24A61F-8A23-46EC-BA16-5D914BBD2562}"/>
              </a:ext>
            </a:extLst>
          </p:cNvPr>
          <p:cNvGrpSpPr/>
          <p:nvPr/>
        </p:nvGrpSpPr>
        <p:grpSpPr>
          <a:xfrm>
            <a:off x="9533609" y="3439299"/>
            <a:ext cx="387831" cy="369332"/>
            <a:chOff x="4159276" y="848064"/>
            <a:chExt cx="387831" cy="369332"/>
          </a:xfrm>
        </p:grpSpPr>
        <p:sp>
          <p:nvSpPr>
            <p:cNvPr id="106" name="Ellipse 105">
              <a:extLst>
                <a:ext uri="{FF2B5EF4-FFF2-40B4-BE49-F238E27FC236}">
                  <a16:creationId xmlns:a16="http://schemas.microsoft.com/office/drawing/2014/main" id="{05A5952C-13A2-4965-9C17-A3E82200961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7" name="ZoneTexte 106">
              <a:extLst>
                <a:ext uri="{FF2B5EF4-FFF2-40B4-BE49-F238E27FC236}">
                  <a16:creationId xmlns:a16="http://schemas.microsoft.com/office/drawing/2014/main" id="{83289675-38D1-4E7F-8D86-BDEF5B98D9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100118" y="3305157"/>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135" name="ZoneTexte 134">
            <a:extLst>
              <a:ext uri="{FF2B5EF4-FFF2-40B4-BE49-F238E27FC236}">
                <a16:creationId xmlns:a16="http://schemas.microsoft.com/office/drawing/2014/main" id="{02307F0D-5C00-44FA-BB65-0E9049B1EEC3}"/>
              </a:ext>
            </a:extLst>
          </p:cNvPr>
          <p:cNvSpPr txBox="1"/>
          <p:nvPr/>
        </p:nvSpPr>
        <p:spPr>
          <a:xfrm>
            <a:off x="258618" y="225676"/>
            <a:ext cx="11879981" cy="1384995"/>
          </a:xfrm>
          <a:prstGeom prst="rect">
            <a:avLst/>
          </a:prstGeom>
          <a:noFill/>
        </p:spPr>
        <p:txBody>
          <a:bodyPr wrap="square" rtlCol="0">
            <a:spAutoFit/>
          </a:bodyPr>
          <a:lstStyle/>
          <a:p>
            <a:r>
              <a:rPr lang="fr-FR" sz="3600" b="1" dirty="0"/>
              <a:t>Fin de la 1</a:t>
            </a:r>
            <a:r>
              <a:rPr lang="fr-FR" sz="3600" b="1" baseline="30000" dirty="0"/>
              <a:t>ère</a:t>
            </a:r>
            <a:r>
              <a:rPr lang="fr-FR" sz="3600" b="1" dirty="0"/>
              <a:t> partie : </a:t>
            </a:r>
            <a:r>
              <a:rPr lang="fr-FR" sz="2400" b="1" dirty="0"/>
              <a:t>la machine a perdu. Le dernier jeton pris par la machine n’est pas remis dans le gobelet. Il est reconnu comme perdant par la machine, puisque ce jeton a permis à l’humain de gagner.</a:t>
            </a:r>
          </a:p>
        </p:txBody>
      </p:sp>
      <p:cxnSp>
        <p:nvCxnSpPr>
          <p:cNvPr id="4" name="Connecteur : en arc 3">
            <a:extLst>
              <a:ext uri="{FF2B5EF4-FFF2-40B4-BE49-F238E27FC236}">
                <a16:creationId xmlns:a16="http://schemas.microsoft.com/office/drawing/2014/main" id="{7E55383E-F5CB-42F9-9E26-DFF78273718C}"/>
              </a:ext>
            </a:extLst>
          </p:cNvPr>
          <p:cNvCxnSpPr>
            <a:endCxn id="63" idx="6"/>
          </p:cNvCxnSpPr>
          <p:nvPr/>
        </p:nvCxnSpPr>
        <p:spPr>
          <a:xfrm rot="10800000" flipV="1">
            <a:off x="2901160" y="1348999"/>
            <a:ext cx="1484441" cy="938307"/>
          </a:xfrm>
          <a:prstGeom prst="curvedConnector3">
            <a:avLst>
              <a:gd name="adj1" fmla="val -2856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22827D0A-B64E-43C0-8C6E-21F29501C620}"/>
              </a:ext>
            </a:extLst>
          </p:cNvPr>
          <p:cNvSpPr txBox="1"/>
          <p:nvPr/>
        </p:nvSpPr>
        <p:spPr>
          <a:xfrm>
            <a:off x="1782320" y="1719151"/>
            <a:ext cx="1491947" cy="369332"/>
          </a:xfrm>
          <a:prstGeom prst="rect">
            <a:avLst/>
          </a:prstGeom>
          <a:noFill/>
        </p:spPr>
        <p:txBody>
          <a:bodyPr wrap="none" rtlCol="0">
            <a:spAutoFit/>
          </a:bodyPr>
          <a:lstStyle/>
          <a:p>
            <a:r>
              <a:rPr lang="fr-FR" b="1" dirty="0"/>
              <a:t>jeton perdant</a:t>
            </a:r>
          </a:p>
        </p:txBody>
      </p:sp>
      <p:sp>
        <p:nvSpPr>
          <p:cNvPr id="113" name="ZoneTexte 112">
            <a:extLst>
              <a:ext uri="{FF2B5EF4-FFF2-40B4-BE49-F238E27FC236}">
                <a16:creationId xmlns:a16="http://schemas.microsoft.com/office/drawing/2014/main" id="{A00E5041-F511-48A6-9191-45667ADB983F}"/>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14" name="ZoneTexte 113">
            <a:extLst>
              <a:ext uri="{FF2B5EF4-FFF2-40B4-BE49-F238E27FC236}">
                <a16:creationId xmlns:a16="http://schemas.microsoft.com/office/drawing/2014/main" id="{166BE724-0C0E-4A63-9710-7FCB90D5CD44}"/>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15" name="ZoneTexte 114">
            <a:extLst>
              <a:ext uri="{FF2B5EF4-FFF2-40B4-BE49-F238E27FC236}">
                <a16:creationId xmlns:a16="http://schemas.microsoft.com/office/drawing/2014/main" id="{7B49CEAF-0994-40AD-8F63-2A61991DC676}"/>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16" name="ZoneTexte 115">
            <a:extLst>
              <a:ext uri="{FF2B5EF4-FFF2-40B4-BE49-F238E27FC236}">
                <a16:creationId xmlns:a16="http://schemas.microsoft.com/office/drawing/2014/main" id="{F5D79D5E-962C-4B93-B3D5-F79DC88AAA71}"/>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36" name="ZoneTexte 135">
            <a:extLst>
              <a:ext uri="{FF2B5EF4-FFF2-40B4-BE49-F238E27FC236}">
                <a16:creationId xmlns:a16="http://schemas.microsoft.com/office/drawing/2014/main" id="{25841771-4070-479E-A037-21C2BE283CCE}"/>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37" name="ZoneTexte 136">
            <a:extLst>
              <a:ext uri="{FF2B5EF4-FFF2-40B4-BE49-F238E27FC236}">
                <a16:creationId xmlns:a16="http://schemas.microsoft.com/office/drawing/2014/main" id="{19AE9D50-1C3E-4745-8D15-7BD46ECBCF5A}"/>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38" name="ZoneTexte 137">
            <a:extLst>
              <a:ext uri="{FF2B5EF4-FFF2-40B4-BE49-F238E27FC236}">
                <a16:creationId xmlns:a16="http://schemas.microsoft.com/office/drawing/2014/main" id="{8253DFF2-BD4E-4D5E-9DC3-92B02CBE82A0}"/>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39" name="ZoneTexte 138">
            <a:extLst>
              <a:ext uri="{FF2B5EF4-FFF2-40B4-BE49-F238E27FC236}">
                <a16:creationId xmlns:a16="http://schemas.microsoft.com/office/drawing/2014/main" id="{78E028AB-91EC-450B-8DC7-6FA566C0D95A}"/>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2916467250"/>
      </p:ext>
    </p:extLst>
  </p:cSld>
  <p:clrMapOvr>
    <a:masterClrMapping/>
  </p:clrMapOvr>
  <mc:AlternateContent xmlns:mc="http://schemas.openxmlformats.org/markup-compatibility/2006" xmlns:p14="http://schemas.microsoft.com/office/powerpoint/2010/main">
    <mc:Choice Requires="p14">
      <p:transition spd="slow" p14:dur="2000" advTm="8222"/>
    </mc:Choice>
    <mc:Fallback xmlns="">
      <p:transition spd="slow" advTm="82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17237" y="4581668"/>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97553" y="4581668"/>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24572" y="4581668"/>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581668"/>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8610" y="4581668"/>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05629" y="4581668"/>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32648" y="4581668"/>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559667" y="4581668"/>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254415" y="3810232"/>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144596" y="3810232"/>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732801" y="3538746"/>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46203" y="3538746"/>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135" name="ZoneTexte 134">
            <a:extLst>
              <a:ext uri="{FF2B5EF4-FFF2-40B4-BE49-F238E27FC236}">
                <a16:creationId xmlns:a16="http://schemas.microsoft.com/office/drawing/2014/main" id="{02307F0D-5C00-44FA-BB65-0E9049B1EEC3}"/>
              </a:ext>
            </a:extLst>
          </p:cNvPr>
          <p:cNvSpPr txBox="1"/>
          <p:nvPr/>
        </p:nvSpPr>
        <p:spPr>
          <a:xfrm>
            <a:off x="2862746" y="334931"/>
            <a:ext cx="6478120" cy="646331"/>
          </a:xfrm>
          <a:prstGeom prst="rect">
            <a:avLst/>
          </a:prstGeom>
          <a:noFill/>
        </p:spPr>
        <p:txBody>
          <a:bodyPr wrap="none" rtlCol="0">
            <a:spAutoFit/>
          </a:bodyPr>
          <a:lstStyle/>
          <a:p>
            <a:r>
              <a:rPr lang="fr-FR" sz="3600" b="1" dirty="0"/>
              <a:t>PARTIE 2 : SITUATION DE DEPART</a:t>
            </a:r>
          </a:p>
        </p:txBody>
      </p:sp>
      <p:sp>
        <p:nvSpPr>
          <p:cNvPr id="87" name="Ellipse 86">
            <a:extLst>
              <a:ext uri="{FF2B5EF4-FFF2-40B4-BE49-F238E27FC236}">
                <a16:creationId xmlns:a16="http://schemas.microsoft.com/office/drawing/2014/main" id="{217C5297-5817-45E0-A3F7-5AFE5AFAC820}"/>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8" name="ZoneTexte 87">
            <a:extLst>
              <a:ext uri="{FF2B5EF4-FFF2-40B4-BE49-F238E27FC236}">
                <a16:creationId xmlns:a16="http://schemas.microsoft.com/office/drawing/2014/main" id="{C845E953-4236-4F1C-978C-EA9A9CCF2E9A}"/>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grpSp>
        <p:nvGrpSpPr>
          <p:cNvPr id="83" name="Groupe 82">
            <a:extLst>
              <a:ext uri="{FF2B5EF4-FFF2-40B4-BE49-F238E27FC236}">
                <a16:creationId xmlns:a16="http://schemas.microsoft.com/office/drawing/2014/main" id="{5559C359-AFD1-4061-8E89-96520C0BDCCF}"/>
              </a:ext>
            </a:extLst>
          </p:cNvPr>
          <p:cNvGrpSpPr/>
          <p:nvPr/>
        </p:nvGrpSpPr>
        <p:grpSpPr>
          <a:xfrm>
            <a:off x="9508896" y="3438620"/>
            <a:ext cx="387831" cy="369332"/>
            <a:chOff x="4159276" y="848064"/>
            <a:chExt cx="387831" cy="369332"/>
          </a:xfrm>
        </p:grpSpPr>
        <p:sp>
          <p:nvSpPr>
            <p:cNvPr id="84" name="Ellipse 83">
              <a:extLst>
                <a:ext uri="{FF2B5EF4-FFF2-40B4-BE49-F238E27FC236}">
                  <a16:creationId xmlns:a16="http://schemas.microsoft.com/office/drawing/2014/main" id="{FCDDAFA8-9189-4EF0-91EA-D13873E7F727}"/>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624EAEE4-6705-405F-95BA-9E7B78CD2709}"/>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sp>
        <p:nvSpPr>
          <p:cNvPr id="3" name="ZoneTexte 2">
            <a:extLst>
              <a:ext uri="{FF2B5EF4-FFF2-40B4-BE49-F238E27FC236}">
                <a16:creationId xmlns:a16="http://schemas.microsoft.com/office/drawing/2014/main" id="{339D0CDB-8706-42C2-A983-E938EDD3AFBE}"/>
              </a:ext>
            </a:extLst>
          </p:cNvPr>
          <p:cNvSpPr txBox="1"/>
          <p:nvPr/>
        </p:nvSpPr>
        <p:spPr>
          <a:xfrm>
            <a:off x="2605432" y="1703863"/>
            <a:ext cx="1787412" cy="369332"/>
          </a:xfrm>
          <a:prstGeom prst="rect">
            <a:avLst/>
          </a:prstGeom>
          <a:noFill/>
        </p:spPr>
        <p:txBody>
          <a:bodyPr wrap="none" rtlCol="0">
            <a:spAutoFit/>
          </a:bodyPr>
          <a:lstStyle/>
          <a:p>
            <a:r>
              <a:rPr lang="fr-FR" dirty="0"/>
              <a:t>jeton sorti du jeu</a:t>
            </a:r>
          </a:p>
        </p:txBody>
      </p:sp>
      <p:sp>
        <p:nvSpPr>
          <p:cNvPr id="114" name="ZoneTexte 113">
            <a:extLst>
              <a:ext uri="{FF2B5EF4-FFF2-40B4-BE49-F238E27FC236}">
                <a16:creationId xmlns:a16="http://schemas.microsoft.com/office/drawing/2014/main" id="{AF5B81C1-C6FF-4388-B855-20F5C240F89F}"/>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15" name="ZoneTexte 114">
            <a:extLst>
              <a:ext uri="{FF2B5EF4-FFF2-40B4-BE49-F238E27FC236}">
                <a16:creationId xmlns:a16="http://schemas.microsoft.com/office/drawing/2014/main" id="{BCF8FF2A-5D71-4FD0-B6F1-EC15506C7F9F}"/>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16" name="ZoneTexte 115">
            <a:extLst>
              <a:ext uri="{FF2B5EF4-FFF2-40B4-BE49-F238E27FC236}">
                <a16:creationId xmlns:a16="http://schemas.microsoft.com/office/drawing/2014/main" id="{B44A84A4-AF93-41C0-BB00-3869CA620636}"/>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36" name="ZoneTexte 135">
            <a:extLst>
              <a:ext uri="{FF2B5EF4-FFF2-40B4-BE49-F238E27FC236}">
                <a16:creationId xmlns:a16="http://schemas.microsoft.com/office/drawing/2014/main" id="{7FA83ECD-F1F5-4CC2-85D9-C2A770DAFC00}"/>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37" name="ZoneTexte 136">
            <a:extLst>
              <a:ext uri="{FF2B5EF4-FFF2-40B4-BE49-F238E27FC236}">
                <a16:creationId xmlns:a16="http://schemas.microsoft.com/office/drawing/2014/main" id="{0531041D-6A65-49DC-B8B7-1583506ED0B0}"/>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38" name="ZoneTexte 137">
            <a:extLst>
              <a:ext uri="{FF2B5EF4-FFF2-40B4-BE49-F238E27FC236}">
                <a16:creationId xmlns:a16="http://schemas.microsoft.com/office/drawing/2014/main" id="{4BDDE5D8-EF14-47AA-88E9-0E86FE140186}"/>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39" name="ZoneTexte 138">
            <a:extLst>
              <a:ext uri="{FF2B5EF4-FFF2-40B4-BE49-F238E27FC236}">
                <a16:creationId xmlns:a16="http://schemas.microsoft.com/office/drawing/2014/main" id="{B83F16D7-289D-44A1-84BA-6926B8DD9DC4}"/>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40" name="ZoneTexte 139">
            <a:extLst>
              <a:ext uri="{FF2B5EF4-FFF2-40B4-BE49-F238E27FC236}">
                <a16:creationId xmlns:a16="http://schemas.microsoft.com/office/drawing/2014/main" id="{6BF6CAF0-3F76-4A63-BBBF-0EA19B46DEE8}"/>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1890980736"/>
      </p:ext>
    </p:extLst>
  </p:cSld>
  <p:clrMapOvr>
    <a:masterClrMapping/>
  </p:clrMapOvr>
  <mc:AlternateContent xmlns:mc="http://schemas.openxmlformats.org/markup-compatibility/2006" xmlns:p14="http://schemas.microsoft.com/office/powerpoint/2010/main">
    <mc:Choice Requires="p14">
      <p:transition spd="slow" p14:dur="2000" advTm="3052"/>
    </mc:Choice>
    <mc:Fallback xmlns="">
      <p:transition spd="slow" advTm="305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able&#10;&#10;Description générée automatiquement">
            <a:extLst>
              <a:ext uri="{FF2B5EF4-FFF2-40B4-BE49-F238E27FC236}">
                <a16:creationId xmlns:a16="http://schemas.microsoft.com/office/drawing/2014/main" id="{F372E027-28B7-0C49-810F-9121F388540B}"/>
              </a:ext>
            </a:extLst>
          </p:cNvPr>
          <p:cNvPicPr>
            <a:picLocks noChangeAspect="1"/>
          </p:cNvPicPr>
          <p:nvPr/>
        </p:nvPicPr>
        <p:blipFill>
          <a:blip r:embed="rId3"/>
          <a:stretch>
            <a:fillRect/>
          </a:stretch>
        </p:blipFill>
        <p:spPr>
          <a:xfrm>
            <a:off x="0" y="0"/>
            <a:ext cx="12192000" cy="6858000"/>
          </a:xfrm>
          <a:prstGeom prst="rect">
            <a:avLst/>
          </a:prstGeom>
        </p:spPr>
      </p:pic>
      <p:pic>
        <p:nvPicPr>
          <p:cNvPr id="3" name="Image 2" descr="Une image contenant personne, cravate, complet, mur&#10;&#10;Description générée automatiquement">
            <a:extLst>
              <a:ext uri="{FF2B5EF4-FFF2-40B4-BE49-F238E27FC236}">
                <a16:creationId xmlns:a16="http://schemas.microsoft.com/office/drawing/2014/main" id="{4DF3623C-55C4-46EB-8564-A585169AC8BB}"/>
              </a:ext>
            </a:extLst>
          </p:cNvPr>
          <p:cNvPicPr>
            <a:picLocks noChangeAspect="1"/>
          </p:cNvPicPr>
          <p:nvPr/>
        </p:nvPicPr>
        <p:blipFill>
          <a:blip r:embed="rId4"/>
          <a:stretch>
            <a:fillRect/>
          </a:stretch>
        </p:blipFill>
        <p:spPr>
          <a:xfrm>
            <a:off x="346706" y="712689"/>
            <a:ext cx="3396866" cy="4719856"/>
          </a:xfrm>
          <a:prstGeom prst="rect">
            <a:avLst/>
          </a:prstGeom>
        </p:spPr>
      </p:pic>
      <p:pic>
        <p:nvPicPr>
          <p:cNvPr id="7" name="Image 6" descr="Une image contenant mur, personne, homme, intérieur&#10;&#10;Description générée automatiquement">
            <a:extLst>
              <a:ext uri="{FF2B5EF4-FFF2-40B4-BE49-F238E27FC236}">
                <a16:creationId xmlns:a16="http://schemas.microsoft.com/office/drawing/2014/main" id="{17BA1DF3-B031-46CA-8686-A1C5AEF7822B}"/>
              </a:ext>
            </a:extLst>
          </p:cNvPr>
          <p:cNvPicPr>
            <a:picLocks noChangeAspect="1"/>
          </p:cNvPicPr>
          <p:nvPr/>
        </p:nvPicPr>
        <p:blipFill>
          <a:blip r:embed="rId5"/>
          <a:stretch>
            <a:fillRect/>
          </a:stretch>
        </p:blipFill>
        <p:spPr>
          <a:xfrm>
            <a:off x="4209142" y="682170"/>
            <a:ext cx="7636152" cy="4780895"/>
          </a:xfrm>
          <a:prstGeom prst="rect">
            <a:avLst/>
          </a:prstGeom>
        </p:spPr>
      </p:pic>
    </p:spTree>
    <p:extLst>
      <p:ext uri="{BB962C8B-B14F-4D97-AF65-F5344CB8AC3E}">
        <p14:creationId xmlns:p14="http://schemas.microsoft.com/office/powerpoint/2010/main" val="26496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97087" y="2602964"/>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17237" y="4581668"/>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97553" y="4581668"/>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24572" y="4581668"/>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581668"/>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8610" y="4581668"/>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05629" y="4581668"/>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32648" y="4581668"/>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584808" y="4625893"/>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254415" y="3810232"/>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144596" y="3810232"/>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732801" y="3538746"/>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46203" y="3538746"/>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135" name="ZoneTexte 134">
            <a:extLst>
              <a:ext uri="{FF2B5EF4-FFF2-40B4-BE49-F238E27FC236}">
                <a16:creationId xmlns:a16="http://schemas.microsoft.com/office/drawing/2014/main" id="{02307F0D-5C00-44FA-BB65-0E9049B1EEC3}"/>
              </a:ext>
            </a:extLst>
          </p:cNvPr>
          <p:cNvSpPr txBox="1"/>
          <p:nvPr/>
        </p:nvSpPr>
        <p:spPr>
          <a:xfrm>
            <a:off x="319704" y="349450"/>
            <a:ext cx="6359113" cy="646331"/>
          </a:xfrm>
          <a:prstGeom prst="rect">
            <a:avLst/>
          </a:prstGeom>
          <a:noFill/>
        </p:spPr>
        <p:txBody>
          <a:bodyPr wrap="none" rtlCol="0">
            <a:spAutoFit/>
          </a:bodyPr>
          <a:lstStyle/>
          <a:p>
            <a:r>
              <a:rPr lang="fr-FR" sz="3600" b="1" dirty="0"/>
              <a:t>TOUR 1 : </a:t>
            </a:r>
            <a:r>
              <a:rPr lang="fr-FR" sz="2400" b="1" dirty="0"/>
              <a:t>l’humain joue et prend 1 bouchon.</a:t>
            </a:r>
            <a:endParaRPr lang="fr-FR" sz="3600" b="1" dirty="0"/>
          </a:p>
        </p:txBody>
      </p:sp>
      <p:sp>
        <p:nvSpPr>
          <p:cNvPr id="83" name="Flèche : bas 82">
            <a:extLst>
              <a:ext uri="{FF2B5EF4-FFF2-40B4-BE49-F238E27FC236}">
                <a16:creationId xmlns:a16="http://schemas.microsoft.com/office/drawing/2014/main" id="{7CB6EF15-E803-4391-88D9-FC839AD87D1B}"/>
              </a:ext>
            </a:extLst>
          </p:cNvPr>
          <p:cNvSpPr/>
          <p:nvPr/>
        </p:nvSpPr>
        <p:spPr>
          <a:xfrm>
            <a:off x="10753617" y="5492517"/>
            <a:ext cx="412523" cy="124570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86FC6D78-82B4-45A1-A48D-F50B55077FB4}"/>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6" name="ZoneTexte 85">
            <a:extLst>
              <a:ext uri="{FF2B5EF4-FFF2-40B4-BE49-F238E27FC236}">
                <a16:creationId xmlns:a16="http://schemas.microsoft.com/office/drawing/2014/main" id="{0074EEEA-DD03-4CDB-B733-9C5B4D5D2E75}"/>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grpSp>
        <p:nvGrpSpPr>
          <p:cNvPr id="84" name="Groupe 83">
            <a:extLst>
              <a:ext uri="{FF2B5EF4-FFF2-40B4-BE49-F238E27FC236}">
                <a16:creationId xmlns:a16="http://schemas.microsoft.com/office/drawing/2014/main" id="{C6DC96C1-0D89-4483-B084-3C6080C2E536}"/>
              </a:ext>
            </a:extLst>
          </p:cNvPr>
          <p:cNvGrpSpPr/>
          <p:nvPr/>
        </p:nvGrpSpPr>
        <p:grpSpPr>
          <a:xfrm>
            <a:off x="9505604" y="3427687"/>
            <a:ext cx="387831" cy="369332"/>
            <a:chOff x="4159276" y="848064"/>
            <a:chExt cx="387831" cy="369332"/>
          </a:xfrm>
        </p:grpSpPr>
        <p:sp>
          <p:nvSpPr>
            <p:cNvPr id="95" name="Ellipse 94">
              <a:extLst>
                <a:ext uri="{FF2B5EF4-FFF2-40B4-BE49-F238E27FC236}">
                  <a16:creationId xmlns:a16="http://schemas.microsoft.com/office/drawing/2014/main" id="{16CA062D-ED32-4C2F-9342-7C923621C48F}"/>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5" name="ZoneTexte 104">
              <a:extLst>
                <a:ext uri="{FF2B5EF4-FFF2-40B4-BE49-F238E27FC236}">
                  <a16:creationId xmlns:a16="http://schemas.microsoft.com/office/drawing/2014/main" id="{0515DF1F-AC20-4657-9573-110A91857B2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sp>
        <p:nvSpPr>
          <p:cNvPr id="115" name="ZoneTexte 114">
            <a:extLst>
              <a:ext uri="{FF2B5EF4-FFF2-40B4-BE49-F238E27FC236}">
                <a16:creationId xmlns:a16="http://schemas.microsoft.com/office/drawing/2014/main" id="{A0E80EED-95B1-483E-887B-A9FF7FE59AC6}"/>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16" name="ZoneTexte 115">
            <a:extLst>
              <a:ext uri="{FF2B5EF4-FFF2-40B4-BE49-F238E27FC236}">
                <a16:creationId xmlns:a16="http://schemas.microsoft.com/office/drawing/2014/main" id="{891F3344-AE38-4082-93E0-1AA0C9F5FE29}"/>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36" name="ZoneTexte 135">
            <a:extLst>
              <a:ext uri="{FF2B5EF4-FFF2-40B4-BE49-F238E27FC236}">
                <a16:creationId xmlns:a16="http://schemas.microsoft.com/office/drawing/2014/main" id="{3D03990B-5F21-4573-82D0-ED2CDB0A1354}"/>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37" name="ZoneTexte 136">
            <a:extLst>
              <a:ext uri="{FF2B5EF4-FFF2-40B4-BE49-F238E27FC236}">
                <a16:creationId xmlns:a16="http://schemas.microsoft.com/office/drawing/2014/main" id="{EA95F6CA-A738-4B85-A1F3-7590693C3E74}"/>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38" name="ZoneTexte 137">
            <a:extLst>
              <a:ext uri="{FF2B5EF4-FFF2-40B4-BE49-F238E27FC236}">
                <a16:creationId xmlns:a16="http://schemas.microsoft.com/office/drawing/2014/main" id="{7453FA46-6283-4FFD-A618-4C3CD90D1E9D}"/>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39" name="ZoneTexte 138">
            <a:extLst>
              <a:ext uri="{FF2B5EF4-FFF2-40B4-BE49-F238E27FC236}">
                <a16:creationId xmlns:a16="http://schemas.microsoft.com/office/drawing/2014/main" id="{E1FCF468-1403-4BA5-BDC5-9185617B2ECC}"/>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40" name="ZoneTexte 139">
            <a:extLst>
              <a:ext uri="{FF2B5EF4-FFF2-40B4-BE49-F238E27FC236}">
                <a16:creationId xmlns:a16="http://schemas.microsoft.com/office/drawing/2014/main" id="{3A3F83DC-2CF0-4A00-9CE8-E96FF055C28E}"/>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41" name="ZoneTexte 140">
            <a:extLst>
              <a:ext uri="{FF2B5EF4-FFF2-40B4-BE49-F238E27FC236}">
                <a16:creationId xmlns:a16="http://schemas.microsoft.com/office/drawing/2014/main" id="{863FC522-5761-45B3-A171-82CE0E1D5368}"/>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3669629219"/>
      </p:ext>
    </p:extLst>
  </p:cSld>
  <p:clrMapOvr>
    <a:masterClrMapping/>
  </p:clrMapOvr>
  <mc:AlternateContent xmlns:mc="http://schemas.openxmlformats.org/markup-compatibility/2006" xmlns:p14="http://schemas.microsoft.com/office/powerpoint/2010/main">
    <mc:Choice Requires="p14">
      <p:transition spd="slow" p14:dur="2000" advTm="3160"/>
    </mc:Choice>
    <mc:Fallback xmlns="">
      <p:transition spd="slow" advTm="31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anim calcmode="lin" valueType="num">
                                      <p:cBhvr>
                                        <p:cTn id="8" dur="1000" fill="hold"/>
                                        <p:tgtEl>
                                          <p:spTgt spid="83"/>
                                        </p:tgtEl>
                                        <p:attrNameLst>
                                          <p:attrName>ppt_x</p:attrName>
                                        </p:attrNameLst>
                                      </p:cBhvr>
                                      <p:tavLst>
                                        <p:tav tm="0">
                                          <p:val>
                                            <p:strVal val="#ppt_x"/>
                                          </p:val>
                                        </p:tav>
                                        <p:tav tm="100000">
                                          <p:val>
                                            <p:strVal val="#ppt_x"/>
                                          </p:val>
                                        </p:tav>
                                      </p:tavLst>
                                    </p:anim>
                                    <p:anim calcmode="lin" valueType="num">
                                      <p:cBhvr>
                                        <p:cTn id="9"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 0 L 0 0.25 E" pathEditMode="relative" ptsTypes="">
                                      <p:cBhvr>
                                        <p:cTn id="13" dur="2000" fill="hold"/>
                                        <p:tgtEl>
                                          <p:spTgt spid="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17237" y="4581668"/>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97553" y="4581668"/>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24572" y="4581668"/>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581668"/>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8610" y="4581668"/>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05629" y="4581668"/>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18107" y="4581667"/>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47530" y="6048293"/>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254415" y="3810232"/>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603779" y="3295591"/>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732801" y="3538746"/>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46203" y="3538746"/>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ZoneTexte 83">
            <a:extLst>
              <a:ext uri="{FF2B5EF4-FFF2-40B4-BE49-F238E27FC236}">
                <a16:creationId xmlns:a16="http://schemas.microsoft.com/office/drawing/2014/main" id="{E7CCD4AD-A74F-450F-8492-BA4AC63525B4}"/>
              </a:ext>
            </a:extLst>
          </p:cNvPr>
          <p:cNvSpPr txBox="1"/>
          <p:nvPr/>
        </p:nvSpPr>
        <p:spPr>
          <a:xfrm>
            <a:off x="0" y="370797"/>
            <a:ext cx="12192000" cy="646331"/>
          </a:xfrm>
          <a:prstGeom prst="rect">
            <a:avLst/>
          </a:prstGeom>
          <a:noFill/>
        </p:spPr>
        <p:txBody>
          <a:bodyPr wrap="square" rtlCol="0">
            <a:spAutoFit/>
          </a:bodyPr>
          <a:lstStyle/>
          <a:p>
            <a:r>
              <a:rPr lang="fr-FR" sz="3600" b="1" dirty="0"/>
              <a:t>TOUR 1 : </a:t>
            </a:r>
            <a:r>
              <a:rPr lang="fr-FR" sz="2800" b="1" dirty="0"/>
              <a:t>la machine joue. Elle tire au hasard le jeton      . Elle prend 1 bouchon.</a:t>
            </a:r>
          </a:p>
        </p:txBody>
      </p:sp>
      <p:grpSp>
        <p:nvGrpSpPr>
          <p:cNvPr id="85" name="Groupe 84">
            <a:extLst>
              <a:ext uri="{FF2B5EF4-FFF2-40B4-BE49-F238E27FC236}">
                <a16:creationId xmlns:a16="http://schemas.microsoft.com/office/drawing/2014/main" id="{628B526D-6786-4CCD-920C-D32FF01A5232}"/>
              </a:ext>
            </a:extLst>
          </p:cNvPr>
          <p:cNvGrpSpPr/>
          <p:nvPr/>
        </p:nvGrpSpPr>
        <p:grpSpPr>
          <a:xfrm>
            <a:off x="8238985" y="540074"/>
            <a:ext cx="387831" cy="369332"/>
            <a:chOff x="4159276" y="848064"/>
            <a:chExt cx="387831" cy="369332"/>
          </a:xfrm>
        </p:grpSpPr>
        <p:sp>
          <p:nvSpPr>
            <p:cNvPr id="86" name="Ellipse 85">
              <a:extLst>
                <a:ext uri="{FF2B5EF4-FFF2-40B4-BE49-F238E27FC236}">
                  <a16:creationId xmlns:a16="http://schemas.microsoft.com/office/drawing/2014/main" id="{ED0BB105-2CD5-41A2-B69A-F0F446815164}"/>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7" name="ZoneTexte 86">
              <a:extLst>
                <a:ext uri="{FF2B5EF4-FFF2-40B4-BE49-F238E27FC236}">
                  <a16:creationId xmlns:a16="http://schemas.microsoft.com/office/drawing/2014/main" id="{FF9D638E-4418-428E-B33D-92BCB473A89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sp>
        <p:nvSpPr>
          <p:cNvPr id="88" name="Rectangle : coins arrondis 87">
            <a:extLst>
              <a:ext uri="{FF2B5EF4-FFF2-40B4-BE49-F238E27FC236}">
                <a16:creationId xmlns:a16="http://schemas.microsoft.com/office/drawing/2014/main" id="{EE8B11C1-A412-4957-AEF6-182B3DE9A1CF}"/>
              </a:ext>
            </a:extLst>
          </p:cNvPr>
          <p:cNvSpPr/>
          <p:nvPr/>
        </p:nvSpPr>
        <p:spPr>
          <a:xfrm>
            <a:off x="10242151" y="2429164"/>
            <a:ext cx="13778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Flèche : bas 94">
            <a:extLst>
              <a:ext uri="{FF2B5EF4-FFF2-40B4-BE49-F238E27FC236}">
                <a16:creationId xmlns:a16="http://schemas.microsoft.com/office/drawing/2014/main" id="{0DF4A8D3-8A74-4D14-A684-CCD055F6BEAD}"/>
              </a:ext>
            </a:extLst>
          </p:cNvPr>
          <p:cNvSpPr/>
          <p:nvPr/>
        </p:nvSpPr>
        <p:spPr>
          <a:xfrm rot="10800000">
            <a:off x="9109645" y="2262961"/>
            <a:ext cx="412523" cy="478462"/>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1" name="Connecteur droit avec flèche 110">
            <a:extLst>
              <a:ext uri="{FF2B5EF4-FFF2-40B4-BE49-F238E27FC236}">
                <a16:creationId xmlns:a16="http://schemas.microsoft.com/office/drawing/2014/main" id="{EB9CADF2-7676-4D27-8F7D-E39C472A036E}"/>
              </a:ext>
            </a:extLst>
          </p:cNvPr>
          <p:cNvCxnSpPr>
            <a:cxnSpLocks/>
          </p:cNvCxnSpPr>
          <p:nvPr/>
        </p:nvCxnSpPr>
        <p:spPr>
          <a:xfrm flipH="1" flipV="1">
            <a:off x="9778164" y="1644945"/>
            <a:ext cx="6618" cy="16219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4" name="Ellipse 113">
            <a:extLst>
              <a:ext uri="{FF2B5EF4-FFF2-40B4-BE49-F238E27FC236}">
                <a16:creationId xmlns:a16="http://schemas.microsoft.com/office/drawing/2014/main" id="{AD47655A-E5EC-457A-BAE9-7EF743C7B074}"/>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2F3B0679-E30D-472B-A972-8A6F3CDE3DF5}"/>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grpSp>
        <p:nvGrpSpPr>
          <p:cNvPr id="105" name="Groupe 104">
            <a:extLst>
              <a:ext uri="{FF2B5EF4-FFF2-40B4-BE49-F238E27FC236}">
                <a16:creationId xmlns:a16="http://schemas.microsoft.com/office/drawing/2014/main" id="{7B3E5165-DE10-4FF5-8B60-F1AE833DA9E1}"/>
              </a:ext>
            </a:extLst>
          </p:cNvPr>
          <p:cNvGrpSpPr/>
          <p:nvPr/>
        </p:nvGrpSpPr>
        <p:grpSpPr>
          <a:xfrm>
            <a:off x="9396951" y="3742658"/>
            <a:ext cx="387831" cy="369332"/>
            <a:chOff x="4159276" y="848064"/>
            <a:chExt cx="387831" cy="369332"/>
          </a:xfrm>
        </p:grpSpPr>
        <p:sp>
          <p:nvSpPr>
            <p:cNvPr id="106" name="Ellipse 105">
              <a:extLst>
                <a:ext uri="{FF2B5EF4-FFF2-40B4-BE49-F238E27FC236}">
                  <a16:creationId xmlns:a16="http://schemas.microsoft.com/office/drawing/2014/main" id="{FDC56873-B636-4D73-A805-DB1541E66B54}"/>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7" name="ZoneTexte 106">
              <a:extLst>
                <a:ext uri="{FF2B5EF4-FFF2-40B4-BE49-F238E27FC236}">
                  <a16:creationId xmlns:a16="http://schemas.microsoft.com/office/drawing/2014/main" id="{64274650-269C-41BA-9618-C5C03A50317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sp>
        <p:nvSpPr>
          <p:cNvPr id="140" name="ZoneTexte 139">
            <a:extLst>
              <a:ext uri="{FF2B5EF4-FFF2-40B4-BE49-F238E27FC236}">
                <a16:creationId xmlns:a16="http://schemas.microsoft.com/office/drawing/2014/main" id="{61948E94-5A72-4BBA-BD68-9B1030608142}"/>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41" name="ZoneTexte 140">
            <a:extLst>
              <a:ext uri="{FF2B5EF4-FFF2-40B4-BE49-F238E27FC236}">
                <a16:creationId xmlns:a16="http://schemas.microsoft.com/office/drawing/2014/main" id="{2957ADA4-E0FC-4F77-92FE-A3A9A454D97D}"/>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42" name="ZoneTexte 141">
            <a:extLst>
              <a:ext uri="{FF2B5EF4-FFF2-40B4-BE49-F238E27FC236}">
                <a16:creationId xmlns:a16="http://schemas.microsoft.com/office/drawing/2014/main" id="{8318A0CF-7DD6-410D-AEBC-514E864D3E0D}"/>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43" name="ZoneTexte 142">
            <a:extLst>
              <a:ext uri="{FF2B5EF4-FFF2-40B4-BE49-F238E27FC236}">
                <a16:creationId xmlns:a16="http://schemas.microsoft.com/office/drawing/2014/main" id="{865A6538-F57E-457B-997B-E64F6C7F87D8}"/>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44" name="ZoneTexte 143">
            <a:extLst>
              <a:ext uri="{FF2B5EF4-FFF2-40B4-BE49-F238E27FC236}">
                <a16:creationId xmlns:a16="http://schemas.microsoft.com/office/drawing/2014/main" id="{F628E3A3-3FC6-4B7B-B7A2-FD06B9F16A58}"/>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45" name="ZoneTexte 144">
            <a:extLst>
              <a:ext uri="{FF2B5EF4-FFF2-40B4-BE49-F238E27FC236}">
                <a16:creationId xmlns:a16="http://schemas.microsoft.com/office/drawing/2014/main" id="{6110CE8B-B5BC-4EF9-802A-FE5BC2B405FD}"/>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46" name="ZoneTexte 145">
            <a:extLst>
              <a:ext uri="{FF2B5EF4-FFF2-40B4-BE49-F238E27FC236}">
                <a16:creationId xmlns:a16="http://schemas.microsoft.com/office/drawing/2014/main" id="{9CCF0EFA-4CBC-4664-832A-6E3DFD196A6E}"/>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47" name="ZoneTexte 146">
            <a:extLst>
              <a:ext uri="{FF2B5EF4-FFF2-40B4-BE49-F238E27FC236}">
                <a16:creationId xmlns:a16="http://schemas.microsoft.com/office/drawing/2014/main" id="{ECF5A2D6-6E88-4452-B941-CF4453ED3664}"/>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1255968298"/>
      </p:ext>
    </p:extLst>
  </p:cSld>
  <p:clrMapOvr>
    <a:masterClrMapping/>
  </p:clrMapOvr>
  <mc:AlternateContent xmlns:mc="http://schemas.openxmlformats.org/markup-compatibility/2006" xmlns:p14="http://schemas.microsoft.com/office/powerpoint/2010/main">
    <mc:Choice Requires="p14">
      <p:transition spd="slow" p14:dur="2000" advTm="4462"/>
    </mc:Choice>
    <mc:Fallback xmlns="">
      <p:transition spd="slow" advTm="44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4.16667E-6 2.59259E-6 L -0.00105 -0.30463 " pathEditMode="relative" rAng="0" ptsTypes="AA">
                                      <p:cBhvr>
                                        <p:cTn id="13" dur="2000" fill="hold"/>
                                        <p:tgtEl>
                                          <p:spTgt spid="77"/>
                                        </p:tgtEl>
                                        <p:attrNameLst>
                                          <p:attrName>ppt_x</p:attrName>
                                          <p:attrName>ppt_y</p:attrName>
                                        </p:attrNameLst>
                                      </p:cBhvr>
                                      <p:rCtr x="-52" y="-15231"/>
                                    </p:animMotion>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fade">
                                      <p:cBhvr>
                                        <p:cTn id="18" dur="1000"/>
                                        <p:tgtEl>
                                          <p:spTgt spid="95"/>
                                        </p:tgtEl>
                                      </p:cBhvr>
                                    </p:animEffect>
                                    <p:anim calcmode="lin" valueType="num">
                                      <p:cBhvr>
                                        <p:cTn id="19" dur="1000" fill="hold"/>
                                        <p:tgtEl>
                                          <p:spTgt spid="95"/>
                                        </p:tgtEl>
                                        <p:attrNameLst>
                                          <p:attrName>ppt_x</p:attrName>
                                        </p:attrNameLst>
                                      </p:cBhvr>
                                      <p:tavLst>
                                        <p:tav tm="0">
                                          <p:val>
                                            <p:strVal val="#ppt_x"/>
                                          </p:val>
                                        </p:tav>
                                        <p:tav tm="100000">
                                          <p:val>
                                            <p:strVal val="#ppt_x"/>
                                          </p:val>
                                        </p:tav>
                                      </p:tavLst>
                                    </p:anim>
                                    <p:anim calcmode="lin" valueType="num">
                                      <p:cBhvr>
                                        <p:cTn id="20"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4.375E-6 -1.11111E-6 L -0.01627 -0.43148 " pathEditMode="relative" rAng="0" ptsTypes="AA">
                                      <p:cBhvr>
                                        <p:cTn id="24" dur="2000" fill="hold"/>
                                        <p:tgtEl>
                                          <p:spTgt spid="28"/>
                                        </p:tgtEl>
                                        <p:attrNameLst>
                                          <p:attrName>ppt_x</p:attrName>
                                          <p:attrName>ppt_y</p:attrName>
                                        </p:attrNameLst>
                                      </p:cBhvr>
                                      <p:rCtr x="-820" y="-2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17237" y="4581668"/>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97553" y="4581668"/>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24572" y="4581668"/>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581668"/>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8610" y="4581668"/>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05629" y="4581668"/>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083479" y="1966629"/>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47530" y="6048293"/>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254415" y="3810232"/>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224485" y="1494306"/>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732801" y="3538746"/>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46203" y="3538746"/>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ZoneTexte 83">
            <a:extLst>
              <a:ext uri="{FF2B5EF4-FFF2-40B4-BE49-F238E27FC236}">
                <a16:creationId xmlns:a16="http://schemas.microsoft.com/office/drawing/2014/main" id="{E7CCD4AD-A74F-450F-8492-BA4AC63525B4}"/>
              </a:ext>
            </a:extLst>
          </p:cNvPr>
          <p:cNvSpPr txBox="1"/>
          <p:nvPr/>
        </p:nvSpPr>
        <p:spPr>
          <a:xfrm>
            <a:off x="72026" y="370797"/>
            <a:ext cx="7321687" cy="646331"/>
          </a:xfrm>
          <a:prstGeom prst="rect">
            <a:avLst/>
          </a:prstGeom>
          <a:noFill/>
        </p:spPr>
        <p:txBody>
          <a:bodyPr wrap="square" rtlCol="0">
            <a:spAutoFit/>
          </a:bodyPr>
          <a:lstStyle/>
          <a:p>
            <a:r>
              <a:rPr lang="fr-FR" sz="3600" b="1" dirty="0"/>
              <a:t>TOUR 2 : </a:t>
            </a:r>
            <a:r>
              <a:rPr lang="fr-FR" sz="2800" b="1" dirty="0"/>
              <a:t>l’humain joue. Il prend 1 bouchon.</a:t>
            </a:r>
          </a:p>
        </p:txBody>
      </p:sp>
      <p:sp>
        <p:nvSpPr>
          <p:cNvPr id="88" name="Rectangle : coins arrondis 87">
            <a:extLst>
              <a:ext uri="{FF2B5EF4-FFF2-40B4-BE49-F238E27FC236}">
                <a16:creationId xmlns:a16="http://schemas.microsoft.com/office/drawing/2014/main" id="{EE8B11C1-A412-4957-AEF6-182B3DE9A1CF}"/>
              </a:ext>
            </a:extLst>
          </p:cNvPr>
          <p:cNvSpPr/>
          <p:nvPr/>
        </p:nvSpPr>
        <p:spPr>
          <a:xfrm>
            <a:off x="10242151" y="2590078"/>
            <a:ext cx="1377824" cy="2797847"/>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 coins arrondis 94">
            <a:extLst>
              <a:ext uri="{FF2B5EF4-FFF2-40B4-BE49-F238E27FC236}">
                <a16:creationId xmlns:a16="http://schemas.microsoft.com/office/drawing/2014/main" id="{E4E925D4-7E5D-49A5-A3AD-FF8D7F4BE42C}"/>
              </a:ext>
            </a:extLst>
          </p:cNvPr>
          <p:cNvSpPr/>
          <p:nvPr/>
        </p:nvSpPr>
        <p:spPr>
          <a:xfrm>
            <a:off x="8758203" y="2590079"/>
            <a:ext cx="1377824" cy="2797380"/>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Flèche : bas 110">
            <a:extLst>
              <a:ext uri="{FF2B5EF4-FFF2-40B4-BE49-F238E27FC236}">
                <a16:creationId xmlns:a16="http://schemas.microsoft.com/office/drawing/2014/main" id="{527158C8-B1D6-4221-AAA6-E9C2040E5BCE}"/>
              </a:ext>
            </a:extLst>
          </p:cNvPr>
          <p:cNvSpPr/>
          <p:nvPr/>
        </p:nvSpPr>
        <p:spPr>
          <a:xfrm>
            <a:off x="7851624" y="5298553"/>
            <a:ext cx="412523" cy="124570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E1A050B9-83B4-4D11-B72C-62DA99506BCC}"/>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6" name="ZoneTexte 85">
            <a:extLst>
              <a:ext uri="{FF2B5EF4-FFF2-40B4-BE49-F238E27FC236}">
                <a16:creationId xmlns:a16="http://schemas.microsoft.com/office/drawing/2014/main" id="{AA6D366C-70A2-47B0-91F1-AB897407041F}"/>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grpSp>
        <p:nvGrpSpPr>
          <p:cNvPr id="83" name="Groupe 82">
            <a:extLst>
              <a:ext uri="{FF2B5EF4-FFF2-40B4-BE49-F238E27FC236}">
                <a16:creationId xmlns:a16="http://schemas.microsoft.com/office/drawing/2014/main" id="{B8904861-1064-4D76-A39A-0E4436968F9F}"/>
              </a:ext>
            </a:extLst>
          </p:cNvPr>
          <p:cNvGrpSpPr/>
          <p:nvPr/>
        </p:nvGrpSpPr>
        <p:grpSpPr>
          <a:xfrm>
            <a:off x="9385181" y="3704160"/>
            <a:ext cx="387831" cy="369332"/>
            <a:chOff x="4159276" y="848064"/>
            <a:chExt cx="387831" cy="369332"/>
          </a:xfrm>
        </p:grpSpPr>
        <p:sp>
          <p:nvSpPr>
            <p:cNvPr id="105" name="Ellipse 104">
              <a:extLst>
                <a:ext uri="{FF2B5EF4-FFF2-40B4-BE49-F238E27FC236}">
                  <a16:creationId xmlns:a16="http://schemas.microsoft.com/office/drawing/2014/main" id="{0DBF5F02-59E3-4EAB-A51D-30A7A469801F}"/>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6" name="ZoneTexte 105">
              <a:extLst>
                <a:ext uri="{FF2B5EF4-FFF2-40B4-BE49-F238E27FC236}">
                  <a16:creationId xmlns:a16="http://schemas.microsoft.com/office/drawing/2014/main" id="{CE0C5BFC-172E-497C-AA4C-16D8A24D607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sp>
        <p:nvSpPr>
          <p:cNvPr id="136" name="ZoneTexte 135">
            <a:extLst>
              <a:ext uri="{FF2B5EF4-FFF2-40B4-BE49-F238E27FC236}">
                <a16:creationId xmlns:a16="http://schemas.microsoft.com/office/drawing/2014/main" id="{A751C0C3-A4E5-4229-B7CF-DE9708BDFAFF}"/>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37" name="ZoneTexte 136">
            <a:extLst>
              <a:ext uri="{FF2B5EF4-FFF2-40B4-BE49-F238E27FC236}">
                <a16:creationId xmlns:a16="http://schemas.microsoft.com/office/drawing/2014/main" id="{F6832B53-3CB3-4BE0-9CE8-36FFC05B546F}"/>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38" name="ZoneTexte 137">
            <a:extLst>
              <a:ext uri="{FF2B5EF4-FFF2-40B4-BE49-F238E27FC236}">
                <a16:creationId xmlns:a16="http://schemas.microsoft.com/office/drawing/2014/main" id="{966882B6-4109-47A8-930C-7716B033E6E1}"/>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39" name="ZoneTexte 138">
            <a:extLst>
              <a:ext uri="{FF2B5EF4-FFF2-40B4-BE49-F238E27FC236}">
                <a16:creationId xmlns:a16="http://schemas.microsoft.com/office/drawing/2014/main" id="{E8FA1BDD-4CEB-4C43-8AEB-1F169C723CCB}"/>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40" name="ZoneTexte 139">
            <a:extLst>
              <a:ext uri="{FF2B5EF4-FFF2-40B4-BE49-F238E27FC236}">
                <a16:creationId xmlns:a16="http://schemas.microsoft.com/office/drawing/2014/main" id="{51EC2443-ADD9-40F8-8FA4-8254A07E7329}"/>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41" name="ZoneTexte 140">
            <a:extLst>
              <a:ext uri="{FF2B5EF4-FFF2-40B4-BE49-F238E27FC236}">
                <a16:creationId xmlns:a16="http://schemas.microsoft.com/office/drawing/2014/main" id="{A36F15B5-EF4C-4563-8B2E-8D06B3EF6713}"/>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42" name="ZoneTexte 141">
            <a:extLst>
              <a:ext uri="{FF2B5EF4-FFF2-40B4-BE49-F238E27FC236}">
                <a16:creationId xmlns:a16="http://schemas.microsoft.com/office/drawing/2014/main" id="{FB84B026-B042-4EF8-A58A-84C2103CEB3C}"/>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43" name="ZoneTexte 142">
            <a:extLst>
              <a:ext uri="{FF2B5EF4-FFF2-40B4-BE49-F238E27FC236}">
                <a16:creationId xmlns:a16="http://schemas.microsoft.com/office/drawing/2014/main" id="{36B69475-799F-4066-B620-525E252D9AA6}"/>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2852238338"/>
      </p:ext>
    </p:extLst>
  </p:cSld>
  <p:clrMapOvr>
    <a:masterClrMapping/>
  </p:clrMapOvr>
  <mc:AlternateContent xmlns:mc="http://schemas.openxmlformats.org/markup-compatibility/2006" xmlns:p14="http://schemas.microsoft.com/office/powerpoint/2010/main">
    <mc:Choice Requires="p14">
      <p:transition spd="slow" p14:dur="2000" advTm="2703"/>
    </mc:Choice>
    <mc:Fallback xmlns="">
      <p:transition spd="slow" advTm="27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 0 L 0 0.25 E" pathEditMode="relative" ptsTypes="">
                                      <p:cBhvr>
                                        <p:cTn id="13" dur="2000" fill="hold"/>
                                        <p:tgtEl>
                                          <p:spTgt spid="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17237" y="4581668"/>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97553" y="4581668"/>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24572" y="4581668"/>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581668"/>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318765" y="4581668"/>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872512" y="6048291"/>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071118" y="1787715"/>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47530" y="6048293"/>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414458" y="3849589"/>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192867" y="1387349"/>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732801" y="3538746"/>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46203" y="3538746"/>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ZoneTexte 83">
            <a:extLst>
              <a:ext uri="{FF2B5EF4-FFF2-40B4-BE49-F238E27FC236}">
                <a16:creationId xmlns:a16="http://schemas.microsoft.com/office/drawing/2014/main" id="{E7CCD4AD-A74F-450F-8492-BA4AC63525B4}"/>
              </a:ext>
            </a:extLst>
          </p:cNvPr>
          <p:cNvSpPr txBox="1"/>
          <p:nvPr/>
        </p:nvSpPr>
        <p:spPr>
          <a:xfrm>
            <a:off x="0" y="370797"/>
            <a:ext cx="12192000" cy="646331"/>
          </a:xfrm>
          <a:prstGeom prst="rect">
            <a:avLst/>
          </a:prstGeom>
          <a:noFill/>
        </p:spPr>
        <p:txBody>
          <a:bodyPr wrap="square" rtlCol="0">
            <a:spAutoFit/>
          </a:bodyPr>
          <a:lstStyle/>
          <a:p>
            <a:r>
              <a:rPr lang="fr-FR" sz="3600" b="1" dirty="0"/>
              <a:t>TOUR 2 : </a:t>
            </a:r>
            <a:r>
              <a:rPr lang="fr-FR" sz="2800" b="1" dirty="0"/>
              <a:t>la machine joue. Elle tire au hasard le jeton      . Elle prend 1 bouchon.</a:t>
            </a:r>
          </a:p>
        </p:txBody>
      </p:sp>
      <p:sp>
        <p:nvSpPr>
          <p:cNvPr id="88" name="Rectangle : coins arrondis 87">
            <a:extLst>
              <a:ext uri="{FF2B5EF4-FFF2-40B4-BE49-F238E27FC236}">
                <a16:creationId xmlns:a16="http://schemas.microsoft.com/office/drawing/2014/main" id="{EE8B11C1-A412-4957-AEF6-182B3DE9A1CF}"/>
              </a:ext>
            </a:extLst>
          </p:cNvPr>
          <p:cNvSpPr/>
          <p:nvPr/>
        </p:nvSpPr>
        <p:spPr>
          <a:xfrm>
            <a:off x="10242151" y="2429164"/>
            <a:ext cx="13778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 coins arrondis 94">
            <a:extLst>
              <a:ext uri="{FF2B5EF4-FFF2-40B4-BE49-F238E27FC236}">
                <a16:creationId xmlns:a16="http://schemas.microsoft.com/office/drawing/2014/main" id="{E4E925D4-7E5D-49A5-A3AD-FF8D7F4BE42C}"/>
              </a:ext>
            </a:extLst>
          </p:cNvPr>
          <p:cNvSpPr/>
          <p:nvPr/>
        </p:nvSpPr>
        <p:spPr>
          <a:xfrm>
            <a:off x="8768035" y="2409445"/>
            <a:ext cx="13778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 coins arrondis 84">
            <a:extLst>
              <a:ext uri="{FF2B5EF4-FFF2-40B4-BE49-F238E27FC236}">
                <a16:creationId xmlns:a16="http://schemas.microsoft.com/office/drawing/2014/main" id="{ABC2BD4C-55B9-46E4-A49D-C94B76F459E6}"/>
              </a:ext>
            </a:extLst>
          </p:cNvPr>
          <p:cNvSpPr/>
          <p:nvPr/>
        </p:nvSpPr>
        <p:spPr>
          <a:xfrm>
            <a:off x="7313925" y="2409445"/>
            <a:ext cx="13778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6" name="Groupe 85">
            <a:extLst>
              <a:ext uri="{FF2B5EF4-FFF2-40B4-BE49-F238E27FC236}">
                <a16:creationId xmlns:a16="http://schemas.microsoft.com/office/drawing/2014/main" id="{BDB6191C-1E83-4F16-8A78-FCA5DF4F30F5}"/>
              </a:ext>
            </a:extLst>
          </p:cNvPr>
          <p:cNvGrpSpPr/>
          <p:nvPr/>
        </p:nvGrpSpPr>
        <p:grpSpPr>
          <a:xfrm>
            <a:off x="8266303" y="540074"/>
            <a:ext cx="387831" cy="369332"/>
            <a:chOff x="4159276" y="848064"/>
            <a:chExt cx="387831" cy="369332"/>
          </a:xfrm>
        </p:grpSpPr>
        <p:sp>
          <p:nvSpPr>
            <p:cNvPr id="87" name="Ellipse 86">
              <a:extLst>
                <a:ext uri="{FF2B5EF4-FFF2-40B4-BE49-F238E27FC236}">
                  <a16:creationId xmlns:a16="http://schemas.microsoft.com/office/drawing/2014/main" id="{203C6571-C8B4-4AA3-81F5-6C21F30F668F}"/>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41880608-EA62-4A2E-9E78-7DCA610F327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sp>
        <p:nvSpPr>
          <p:cNvPr id="113" name="Flèche : bas 112">
            <a:extLst>
              <a:ext uri="{FF2B5EF4-FFF2-40B4-BE49-F238E27FC236}">
                <a16:creationId xmlns:a16="http://schemas.microsoft.com/office/drawing/2014/main" id="{DF6A76EE-C5B8-41C8-AA5D-CB86663EA9D9}"/>
              </a:ext>
            </a:extLst>
          </p:cNvPr>
          <p:cNvSpPr/>
          <p:nvPr/>
        </p:nvSpPr>
        <p:spPr>
          <a:xfrm rot="10800000">
            <a:off x="6250933" y="2359888"/>
            <a:ext cx="412523" cy="415433"/>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1" name="Connecteur droit avec flèche 110">
            <a:extLst>
              <a:ext uri="{FF2B5EF4-FFF2-40B4-BE49-F238E27FC236}">
                <a16:creationId xmlns:a16="http://schemas.microsoft.com/office/drawing/2014/main" id="{0D9C9C05-DC4E-4EC7-AFA4-29E1CE702F24}"/>
              </a:ext>
            </a:extLst>
          </p:cNvPr>
          <p:cNvCxnSpPr>
            <a:cxnSpLocks/>
          </p:cNvCxnSpPr>
          <p:nvPr/>
        </p:nvCxnSpPr>
        <p:spPr>
          <a:xfrm flipV="1">
            <a:off x="6914146" y="1740017"/>
            <a:ext cx="0" cy="165517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4" name="Ellipse 113">
            <a:extLst>
              <a:ext uri="{FF2B5EF4-FFF2-40B4-BE49-F238E27FC236}">
                <a16:creationId xmlns:a16="http://schemas.microsoft.com/office/drawing/2014/main" id="{7D04D044-AABF-42C0-99B9-4D5EE51BC21A}"/>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BA208C1E-E279-4BDC-8D96-638F666D4482}"/>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grpSp>
        <p:nvGrpSpPr>
          <p:cNvPr id="105" name="Groupe 104">
            <a:extLst>
              <a:ext uri="{FF2B5EF4-FFF2-40B4-BE49-F238E27FC236}">
                <a16:creationId xmlns:a16="http://schemas.microsoft.com/office/drawing/2014/main" id="{A0DA76D8-BB71-400C-B740-7BB987021277}"/>
              </a:ext>
            </a:extLst>
          </p:cNvPr>
          <p:cNvGrpSpPr/>
          <p:nvPr/>
        </p:nvGrpSpPr>
        <p:grpSpPr>
          <a:xfrm>
            <a:off x="9456173" y="3664923"/>
            <a:ext cx="387831" cy="369332"/>
            <a:chOff x="4159276" y="848064"/>
            <a:chExt cx="387831" cy="369332"/>
          </a:xfrm>
        </p:grpSpPr>
        <p:sp>
          <p:nvSpPr>
            <p:cNvPr id="106" name="Ellipse 105">
              <a:extLst>
                <a:ext uri="{FF2B5EF4-FFF2-40B4-BE49-F238E27FC236}">
                  <a16:creationId xmlns:a16="http://schemas.microsoft.com/office/drawing/2014/main" id="{B3C0923A-589B-4E52-8A79-449271DC780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7" name="ZoneTexte 106">
              <a:extLst>
                <a:ext uri="{FF2B5EF4-FFF2-40B4-BE49-F238E27FC236}">
                  <a16:creationId xmlns:a16="http://schemas.microsoft.com/office/drawing/2014/main" id="{4FB55D1F-E112-4B00-B29C-360B7943E6D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sp>
        <p:nvSpPr>
          <p:cNvPr id="142" name="ZoneTexte 141">
            <a:extLst>
              <a:ext uri="{FF2B5EF4-FFF2-40B4-BE49-F238E27FC236}">
                <a16:creationId xmlns:a16="http://schemas.microsoft.com/office/drawing/2014/main" id="{957672CC-E8AC-4EFE-9732-80A811F68464}"/>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43" name="ZoneTexte 142">
            <a:extLst>
              <a:ext uri="{FF2B5EF4-FFF2-40B4-BE49-F238E27FC236}">
                <a16:creationId xmlns:a16="http://schemas.microsoft.com/office/drawing/2014/main" id="{FAA84733-13DF-4E37-9F2C-9E414D258BDD}"/>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44" name="ZoneTexte 143">
            <a:extLst>
              <a:ext uri="{FF2B5EF4-FFF2-40B4-BE49-F238E27FC236}">
                <a16:creationId xmlns:a16="http://schemas.microsoft.com/office/drawing/2014/main" id="{54388342-09E1-4E5D-A560-7955A993559F}"/>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45" name="ZoneTexte 144">
            <a:extLst>
              <a:ext uri="{FF2B5EF4-FFF2-40B4-BE49-F238E27FC236}">
                <a16:creationId xmlns:a16="http://schemas.microsoft.com/office/drawing/2014/main" id="{744CE1E4-FB4B-41F7-8E4C-B8A4BAFA37D2}"/>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46" name="ZoneTexte 145">
            <a:extLst>
              <a:ext uri="{FF2B5EF4-FFF2-40B4-BE49-F238E27FC236}">
                <a16:creationId xmlns:a16="http://schemas.microsoft.com/office/drawing/2014/main" id="{423E36B3-9604-4D31-8B9D-3A375BDC71DE}"/>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47" name="ZoneTexte 146">
            <a:extLst>
              <a:ext uri="{FF2B5EF4-FFF2-40B4-BE49-F238E27FC236}">
                <a16:creationId xmlns:a16="http://schemas.microsoft.com/office/drawing/2014/main" id="{3287D685-DF9A-40BF-BC37-AF3ACBEA945F}"/>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48" name="ZoneTexte 147">
            <a:extLst>
              <a:ext uri="{FF2B5EF4-FFF2-40B4-BE49-F238E27FC236}">
                <a16:creationId xmlns:a16="http://schemas.microsoft.com/office/drawing/2014/main" id="{8D17600C-826E-4569-BB5F-EABF5C99E17F}"/>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49" name="ZoneTexte 148">
            <a:extLst>
              <a:ext uri="{FF2B5EF4-FFF2-40B4-BE49-F238E27FC236}">
                <a16:creationId xmlns:a16="http://schemas.microsoft.com/office/drawing/2014/main" id="{0131ABA9-C57B-4809-99AE-5109B6841626}"/>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250938367"/>
      </p:ext>
    </p:extLst>
  </p:cSld>
  <p:clrMapOvr>
    <a:masterClrMapping/>
  </p:clrMapOvr>
  <mc:AlternateContent xmlns:mc="http://schemas.openxmlformats.org/markup-compatibility/2006" xmlns:p14="http://schemas.microsoft.com/office/powerpoint/2010/main">
    <mc:Choice Requires="p14">
      <p:transition spd="slow" p14:dur="2000" advTm="5342"/>
    </mc:Choice>
    <mc:Fallback xmlns="">
      <p:transition spd="slow" advTm="53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2.70833E-6 -4.44444E-6 L 0.02617 -0.38588 " pathEditMode="relative" rAng="0" ptsTypes="AA">
                                      <p:cBhvr>
                                        <p:cTn id="13" dur="2000" fill="hold"/>
                                        <p:tgtEl>
                                          <p:spTgt spid="71"/>
                                        </p:tgtEl>
                                        <p:attrNameLst>
                                          <p:attrName>ppt_x</p:attrName>
                                          <p:attrName>ppt_y</p:attrName>
                                        </p:attrNameLst>
                                      </p:cBhvr>
                                      <p:rCtr x="1302" y="-19306"/>
                                    </p:animMotion>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fade">
                                      <p:cBhvr>
                                        <p:cTn id="18" dur="1000"/>
                                        <p:tgtEl>
                                          <p:spTgt spid="113"/>
                                        </p:tgtEl>
                                      </p:cBhvr>
                                    </p:animEffect>
                                    <p:anim calcmode="lin" valueType="num">
                                      <p:cBhvr>
                                        <p:cTn id="19" dur="1000" fill="hold"/>
                                        <p:tgtEl>
                                          <p:spTgt spid="113"/>
                                        </p:tgtEl>
                                        <p:attrNameLst>
                                          <p:attrName>ppt_x</p:attrName>
                                        </p:attrNameLst>
                                      </p:cBhvr>
                                      <p:tavLst>
                                        <p:tav tm="0">
                                          <p:val>
                                            <p:strVal val="#ppt_x"/>
                                          </p:val>
                                        </p:tav>
                                        <p:tav tm="100000">
                                          <p:val>
                                            <p:strVal val="#ppt_x"/>
                                          </p:val>
                                        </p:tav>
                                      </p:tavLst>
                                    </p:anim>
                                    <p:anim calcmode="lin" valueType="num">
                                      <p:cBhvr>
                                        <p:cTn id="20" dur="1000" fill="hold"/>
                                        <p:tgtEl>
                                          <p:spTgt spid="1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3.125E-6 -1.11111E-6 L -0.01784 -0.4081 " pathEditMode="relative" rAng="0" ptsTypes="AA">
                                      <p:cBhvr>
                                        <p:cTn id="24" dur="2000" fill="hold"/>
                                        <p:tgtEl>
                                          <p:spTgt spid="26"/>
                                        </p:tgtEl>
                                        <p:attrNameLst>
                                          <p:attrName>ppt_x</p:attrName>
                                          <p:attrName>ppt_y</p:attrName>
                                        </p:attrNameLst>
                                      </p:cBhvr>
                                      <p:rCtr x="-898" y="-2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17237" y="4581668"/>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97553" y="4581668"/>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24572" y="4581668"/>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581668"/>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3441" y="1706017"/>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95872" y="6048292"/>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02155" y="1771828"/>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47530" y="6048293"/>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sp>
        <p:nvSpPr>
          <p:cNvPr id="64" name="ZoneTexte 63">
            <a:extLst>
              <a:ext uri="{FF2B5EF4-FFF2-40B4-BE49-F238E27FC236}">
                <a16:creationId xmlns:a16="http://schemas.microsoft.com/office/drawing/2014/main" id="{B2C3B8A9-05D7-4369-87EB-5E1E672A567A}"/>
              </a:ext>
            </a:extLst>
          </p:cNvPr>
          <p:cNvSpPr txBox="1"/>
          <p:nvPr/>
        </p:nvSpPr>
        <p:spPr>
          <a:xfrm flipH="1">
            <a:off x="2347996" y="1615385"/>
            <a:ext cx="205221" cy="369332"/>
          </a:xfrm>
          <a:prstGeom prst="rect">
            <a:avLst/>
          </a:prstGeom>
          <a:noFill/>
        </p:spPr>
        <p:txBody>
          <a:bodyPr wrap="square" rtlCol="0">
            <a:spAutoFit/>
          </a:bodyPr>
          <a:lstStyle/>
          <a:p>
            <a:endParaRPr lang="fr-FR" b="1" dirty="0">
              <a:solidFill>
                <a:srgbClr val="FF0000"/>
              </a:solidFill>
            </a:endParaRPr>
          </a:p>
        </p:txBody>
      </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369134" y="1207798"/>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265095" y="1253638"/>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732801" y="3538746"/>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62968" y="3519494"/>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ZoneTexte 83">
            <a:extLst>
              <a:ext uri="{FF2B5EF4-FFF2-40B4-BE49-F238E27FC236}">
                <a16:creationId xmlns:a16="http://schemas.microsoft.com/office/drawing/2014/main" id="{E7CCD4AD-A74F-450F-8492-BA4AC63525B4}"/>
              </a:ext>
            </a:extLst>
          </p:cNvPr>
          <p:cNvSpPr txBox="1"/>
          <p:nvPr/>
        </p:nvSpPr>
        <p:spPr>
          <a:xfrm>
            <a:off x="72026" y="370797"/>
            <a:ext cx="11842883" cy="646331"/>
          </a:xfrm>
          <a:prstGeom prst="rect">
            <a:avLst/>
          </a:prstGeom>
          <a:noFill/>
        </p:spPr>
        <p:txBody>
          <a:bodyPr wrap="square" rtlCol="0">
            <a:spAutoFit/>
          </a:bodyPr>
          <a:lstStyle/>
          <a:p>
            <a:r>
              <a:rPr lang="fr-FR" sz="3600" b="1" dirty="0"/>
              <a:t>TOUR 3 : </a:t>
            </a:r>
            <a:r>
              <a:rPr lang="fr-FR" sz="2800" b="1" dirty="0"/>
              <a:t>l’humain joue. Il prend 1 bouchon. </a:t>
            </a:r>
          </a:p>
        </p:txBody>
      </p:sp>
      <p:sp>
        <p:nvSpPr>
          <p:cNvPr id="88" name="Rectangle : coins arrondis 87">
            <a:extLst>
              <a:ext uri="{FF2B5EF4-FFF2-40B4-BE49-F238E27FC236}">
                <a16:creationId xmlns:a16="http://schemas.microsoft.com/office/drawing/2014/main" id="{EE8B11C1-A412-4957-AEF6-182B3DE9A1CF}"/>
              </a:ext>
            </a:extLst>
          </p:cNvPr>
          <p:cNvSpPr/>
          <p:nvPr/>
        </p:nvSpPr>
        <p:spPr>
          <a:xfrm>
            <a:off x="10242151" y="2429164"/>
            <a:ext cx="13778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 coins arrondis 94">
            <a:extLst>
              <a:ext uri="{FF2B5EF4-FFF2-40B4-BE49-F238E27FC236}">
                <a16:creationId xmlns:a16="http://schemas.microsoft.com/office/drawing/2014/main" id="{E4E925D4-7E5D-49A5-A3AD-FF8D7F4BE42C}"/>
              </a:ext>
            </a:extLst>
          </p:cNvPr>
          <p:cNvSpPr/>
          <p:nvPr/>
        </p:nvSpPr>
        <p:spPr>
          <a:xfrm>
            <a:off x="8768035" y="2409445"/>
            <a:ext cx="13778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 coins arrondis 84">
            <a:extLst>
              <a:ext uri="{FF2B5EF4-FFF2-40B4-BE49-F238E27FC236}">
                <a16:creationId xmlns:a16="http://schemas.microsoft.com/office/drawing/2014/main" id="{CB85E981-9DAC-4D4B-AF5E-B6A1DE890882}"/>
              </a:ext>
            </a:extLst>
          </p:cNvPr>
          <p:cNvSpPr/>
          <p:nvPr/>
        </p:nvSpPr>
        <p:spPr>
          <a:xfrm>
            <a:off x="7269437" y="2429164"/>
            <a:ext cx="13778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 coins arrondis 135">
            <a:extLst>
              <a:ext uri="{FF2B5EF4-FFF2-40B4-BE49-F238E27FC236}">
                <a16:creationId xmlns:a16="http://schemas.microsoft.com/office/drawing/2014/main" id="{B9E04602-073A-4D48-9F16-435B06728519}"/>
              </a:ext>
            </a:extLst>
          </p:cNvPr>
          <p:cNvSpPr/>
          <p:nvPr/>
        </p:nvSpPr>
        <p:spPr>
          <a:xfrm>
            <a:off x="5815698" y="2390193"/>
            <a:ext cx="13778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Flèche : bas 136">
            <a:extLst>
              <a:ext uri="{FF2B5EF4-FFF2-40B4-BE49-F238E27FC236}">
                <a16:creationId xmlns:a16="http://schemas.microsoft.com/office/drawing/2014/main" id="{49B449C3-9C33-4FCE-BDBD-F327ACD09A8F}"/>
              </a:ext>
            </a:extLst>
          </p:cNvPr>
          <p:cNvSpPr/>
          <p:nvPr/>
        </p:nvSpPr>
        <p:spPr>
          <a:xfrm>
            <a:off x="4997541" y="5393282"/>
            <a:ext cx="412523" cy="124570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F3F7FD71-B23F-4271-A350-A5AAAD8D11BF}"/>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1" name="ZoneTexte 110">
            <a:extLst>
              <a:ext uri="{FF2B5EF4-FFF2-40B4-BE49-F238E27FC236}">
                <a16:creationId xmlns:a16="http://schemas.microsoft.com/office/drawing/2014/main" id="{602FA8E4-1FF9-4460-BA46-FBDBB352BCD7}"/>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grpSp>
        <p:nvGrpSpPr>
          <p:cNvPr id="86" name="Groupe 85">
            <a:extLst>
              <a:ext uri="{FF2B5EF4-FFF2-40B4-BE49-F238E27FC236}">
                <a16:creationId xmlns:a16="http://schemas.microsoft.com/office/drawing/2014/main" id="{F5EDF251-623C-4155-9E38-04AA876C02FF}"/>
              </a:ext>
            </a:extLst>
          </p:cNvPr>
          <p:cNvGrpSpPr/>
          <p:nvPr/>
        </p:nvGrpSpPr>
        <p:grpSpPr>
          <a:xfrm>
            <a:off x="9441596" y="3679712"/>
            <a:ext cx="387831" cy="369332"/>
            <a:chOff x="4159276" y="848064"/>
            <a:chExt cx="387831" cy="369332"/>
          </a:xfrm>
        </p:grpSpPr>
        <p:sp>
          <p:nvSpPr>
            <p:cNvPr id="105" name="Ellipse 104">
              <a:extLst>
                <a:ext uri="{FF2B5EF4-FFF2-40B4-BE49-F238E27FC236}">
                  <a16:creationId xmlns:a16="http://schemas.microsoft.com/office/drawing/2014/main" id="{E6B7C21D-35A8-47AD-BFB4-76F225E910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6" name="ZoneTexte 105">
              <a:extLst>
                <a:ext uri="{FF2B5EF4-FFF2-40B4-BE49-F238E27FC236}">
                  <a16:creationId xmlns:a16="http://schemas.microsoft.com/office/drawing/2014/main" id="{18B95DA5-733A-435F-AE66-6C287EF0C01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sp>
        <p:nvSpPr>
          <p:cNvPr id="139" name="ZoneTexte 138">
            <a:extLst>
              <a:ext uri="{FF2B5EF4-FFF2-40B4-BE49-F238E27FC236}">
                <a16:creationId xmlns:a16="http://schemas.microsoft.com/office/drawing/2014/main" id="{39CC1A7A-306F-4716-BCBF-F13D5B6308B1}"/>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40" name="ZoneTexte 139">
            <a:extLst>
              <a:ext uri="{FF2B5EF4-FFF2-40B4-BE49-F238E27FC236}">
                <a16:creationId xmlns:a16="http://schemas.microsoft.com/office/drawing/2014/main" id="{679CA723-027C-419C-B363-9C37FE6EE746}"/>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41" name="ZoneTexte 140">
            <a:extLst>
              <a:ext uri="{FF2B5EF4-FFF2-40B4-BE49-F238E27FC236}">
                <a16:creationId xmlns:a16="http://schemas.microsoft.com/office/drawing/2014/main" id="{76059814-D615-4F2C-8994-45C29421212F}"/>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42" name="ZoneTexte 141">
            <a:extLst>
              <a:ext uri="{FF2B5EF4-FFF2-40B4-BE49-F238E27FC236}">
                <a16:creationId xmlns:a16="http://schemas.microsoft.com/office/drawing/2014/main" id="{637D2C4F-D914-43AF-85B5-B5E65666DFA6}"/>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43" name="ZoneTexte 142">
            <a:extLst>
              <a:ext uri="{FF2B5EF4-FFF2-40B4-BE49-F238E27FC236}">
                <a16:creationId xmlns:a16="http://schemas.microsoft.com/office/drawing/2014/main" id="{8B2DA776-CC75-435A-BCAC-5E42FD4C0302}"/>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44" name="ZoneTexte 143">
            <a:extLst>
              <a:ext uri="{FF2B5EF4-FFF2-40B4-BE49-F238E27FC236}">
                <a16:creationId xmlns:a16="http://schemas.microsoft.com/office/drawing/2014/main" id="{A3A0E150-5A17-4226-ACCD-E2193C3C08D4}"/>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45" name="ZoneTexte 144">
            <a:extLst>
              <a:ext uri="{FF2B5EF4-FFF2-40B4-BE49-F238E27FC236}">
                <a16:creationId xmlns:a16="http://schemas.microsoft.com/office/drawing/2014/main" id="{1AFC9B20-6687-4531-8122-B89155CE67BB}"/>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46" name="ZoneTexte 145">
            <a:extLst>
              <a:ext uri="{FF2B5EF4-FFF2-40B4-BE49-F238E27FC236}">
                <a16:creationId xmlns:a16="http://schemas.microsoft.com/office/drawing/2014/main" id="{A014CFE2-31A9-45DF-854F-B31AE7132F33}"/>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3868058642"/>
      </p:ext>
    </p:extLst>
  </p:cSld>
  <p:clrMapOvr>
    <a:masterClrMapping/>
  </p:clrMapOvr>
  <mc:AlternateContent xmlns:mc="http://schemas.openxmlformats.org/markup-compatibility/2006" xmlns:p14="http://schemas.microsoft.com/office/powerpoint/2010/main">
    <mc:Choice Requires="p14">
      <p:transition spd="slow" p14:dur="2000" advTm="4660"/>
    </mc:Choice>
    <mc:Fallback xmlns="">
      <p:transition spd="slow" advTm="46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anim calcmode="lin" valueType="num">
                                      <p:cBhvr>
                                        <p:cTn id="8" dur="1000" fill="hold"/>
                                        <p:tgtEl>
                                          <p:spTgt spid="137"/>
                                        </p:tgtEl>
                                        <p:attrNameLst>
                                          <p:attrName>ppt_x</p:attrName>
                                        </p:attrNameLst>
                                      </p:cBhvr>
                                      <p:tavLst>
                                        <p:tav tm="0">
                                          <p:val>
                                            <p:strVal val="#ppt_x"/>
                                          </p:val>
                                        </p:tav>
                                        <p:tav tm="100000">
                                          <p:val>
                                            <p:strVal val="#ppt_x"/>
                                          </p:val>
                                        </p:tav>
                                      </p:tavLst>
                                    </p:anim>
                                    <p:anim calcmode="lin" valueType="num">
                                      <p:cBhvr>
                                        <p:cTn id="9"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 0 L 0 0.25 E" pathEditMode="relative" ptsTypes="">
                                      <p:cBhvr>
                                        <p:cTn id="13"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17237" y="4581668"/>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2025356" y="4595930"/>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38016" y="4595930"/>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95275" y="6048291"/>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149936" y="1753375"/>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95872" y="6048292"/>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058092" y="1773070"/>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47530" y="6048293"/>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345221" y="1315547"/>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178399" y="1315547"/>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842055" y="3587360"/>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62968" y="3519494"/>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ZoneTexte 83">
            <a:extLst>
              <a:ext uri="{FF2B5EF4-FFF2-40B4-BE49-F238E27FC236}">
                <a16:creationId xmlns:a16="http://schemas.microsoft.com/office/drawing/2014/main" id="{E7CCD4AD-A74F-450F-8492-BA4AC63525B4}"/>
              </a:ext>
            </a:extLst>
          </p:cNvPr>
          <p:cNvSpPr txBox="1"/>
          <p:nvPr/>
        </p:nvSpPr>
        <p:spPr>
          <a:xfrm>
            <a:off x="-92765" y="370797"/>
            <a:ext cx="12284765" cy="646331"/>
          </a:xfrm>
          <a:prstGeom prst="rect">
            <a:avLst/>
          </a:prstGeom>
          <a:noFill/>
        </p:spPr>
        <p:txBody>
          <a:bodyPr wrap="square" rtlCol="0">
            <a:spAutoFit/>
          </a:bodyPr>
          <a:lstStyle/>
          <a:p>
            <a:r>
              <a:rPr lang="fr-FR" sz="3600" b="1" dirty="0"/>
              <a:t>TOUR 3 : </a:t>
            </a:r>
            <a:r>
              <a:rPr lang="fr-FR" sz="2800" b="1" dirty="0"/>
              <a:t>la machine joue. Elle tire au hasard le jeton     . Elle prend 2 bouchons. </a:t>
            </a:r>
          </a:p>
        </p:txBody>
      </p:sp>
      <p:sp>
        <p:nvSpPr>
          <p:cNvPr id="88" name="Rectangle : coins arrondis 87">
            <a:extLst>
              <a:ext uri="{FF2B5EF4-FFF2-40B4-BE49-F238E27FC236}">
                <a16:creationId xmlns:a16="http://schemas.microsoft.com/office/drawing/2014/main" id="{EE8B11C1-A412-4957-AEF6-182B3DE9A1CF}"/>
              </a:ext>
            </a:extLst>
          </p:cNvPr>
          <p:cNvSpPr/>
          <p:nvPr/>
        </p:nvSpPr>
        <p:spPr>
          <a:xfrm>
            <a:off x="10242151" y="2429164"/>
            <a:ext cx="13778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 coins arrondis 94">
            <a:extLst>
              <a:ext uri="{FF2B5EF4-FFF2-40B4-BE49-F238E27FC236}">
                <a16:creationId xmlns:a16="http://schemas.microsoft.com/office/drawing/2014/main" id="{E4E925D4-7E5D-49A5-A3AD-FF8D7F4BE42C}"/>
              </a:ext>
            </a:extLst>
          </p:cNvPr>
          <p:cNvSpPr/>
          <p:nvPr/>
        </p:nvSpPr>
        <p:spPr>
          <a:xfrm>
            <a:off x="8768035" y="2409445"/>
            <a:ext cx="13778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 coins arrondis 84">
            <a:extLst>
              <a:ext uri="{FF2B5EF4-FFF2-40B4-BE49-F238E27FC236}">
                <a16:creationId xmlns:a16="http://schemas.microsoft.com/office/drawing/2014/main" id="{CB85E981-9DAC-4D4B-AF5E-B6A1DE890882}"/>
              </a:ext>
            </a:extLst>
          </p:cNvPr>
          <p:cNvSpPr/>
          <p:nvPr/>
        </p:nvSpPr>
        <p:spPr>
          <a:xfrm>
            <a:off x="7269437" y="2429164"/>
            <a:ext cx="13778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 coins arrondis 135">
            <a:extLst>
              <a:ext uri="{FF2B5EF4-FFF2-40B4-BE49-F238E27FC236}">
                <a16:creationId xmlns:a16="http://schemas.microsoft.com/office/drawing/2014/main" id="{B9E04602-073A-4D48-9F16-435B06728519}"/>
              </a:ext>
            </a:extLst>
          </p:cNvPr>
          <p:cNvSpPr/>
          <p:nvPr/>
        </p:nvSpPr>
        <p:spPr>
          <a:xfrm>
            <a:off x="5815698" y="2390193"/>
            <a:ext cx="13778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 coins arrondis 86">
            <a:extLst>
              <a:ext uri="{FF2B5EF4-FFF2-40B4-BE49-F238E27FC236}">
                <a16:creationId xmlns:a16="http://schemas.microsoft.com/office/drawing/2014/main" id="{E5223D4A-555A-4A88-B799-B2733349FA7C}"/>
              </a:ext>
            </a:extLst>
          </p:cNvPr>
          <p:cNvSpPr/>
          <p:nvPr/>
        </p:nvSpPr>
        <p:spPr>
          <a:xfrm>
            <a:off x="4479624" y="2390193"/>
            <a:ext cx="1304326"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1" name="Groupe 110">
            <a:extLst>
              <a:ext uri="{FF2B5EF4-FFF2-40B4-BE49-F238E27FC236}">
                <a16:creationId xmlns:a16="http://schemas.microsoft.com/office/drawing/2014/main" id="{CA9597AF-EBE4-4F0C-8837-E0D04B89AB2C}"/>
              </a:ext>
            </a:extLst>
          </p:cNvPr>
          <p:cNvGrpSpPr/>
          <p:nvPr/>
        </p:nvGrpSpPr>
        <p:grpSpPr>
          <a:xfrm>
            <a:off x="8133899" y="548348"/>
            <a:ext cx="387831" cy="369332"/>
            <a:chOff x="4159276" y="848064"/>
            <a:chExt cx="387831" cy="369332"/>
          </a:xfrm>
        </p:grpSpPr>
        <p:sp>
          <p:nvSpPr>
            <p:cNvPr id="112" name="Ellipse 111">
              <a:extLst>
                <a:ext uri="{FF2B5EF4-FFF2-40B4-BE49-F238E27FC236}">
                  <a16:creationId xmlns:a16="http://schemas.microsoft.com/office/drawing/2014/main" id="{D6DFBB13-A432-4659-8D78-ACDF530C06E0}"/>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3" name="ZoneTexte 112">
              <a:extLst>
                <a:ext uri="{FF2B5EF4-FFF2-40B4-BE49-F238E27FC236}">
                  <a16:creationId xmlns:a16="http://schemas.microsoft.com/office/drawing/2014/main" id="{0231C64D-8B04-4778-9957-5EC6879B575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sp>
        <p:nvSpPr>
          <p:cNvPr id="114" name="Flèche : bas 113">
            <a:extLst>
              <a:ext uri="{FF2B5EF4-FFF2-40B4-BE49-F238E27FC236}">
                <a16:creationId xmlns:a16="http://schemas.microsoft.com/office/drawing/2014/main" id="{1EDAC225-9483-4725-A117-BB949EA27376}"/>
              </a:ext>
            </a:extLst>
          </p:cNvPr>
          <p:cNvSpPr/>
          <p:nvPr/>
        </p:nvSpPr>
        <p:spPr>
          <a:xfrm rot="10800000">
            <a:off x="3486106" y="2316091"/>
            <a:ext cx="412523" cy="447590"/>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6" name="Connecteur droit avec flèche 115">
            <a:extLst>
              <a:ext uri="{FF2B5EF4-FFF2-40B4-BE49-F238E27FC236}">
                <a16:creationId xmlns:a16="http://schemas.microsoft.com/office/drawing/2014/main" id="{3088351D-CB7C-4EA8-B87F-0CB3B3C74816}"/>
              </a:ext>
            </a:extLst>
          </p:cNvPr>
          <p:cNvCxnSpPr>
            <a:cxnSpLocks/>
          </p:cNvCxnSpPr>
          <p:nvPr/>
        </p:nvCxnSpPr>
        <p:spPr>
          <a:xfrm flipV="1">
            <a:off x="4128481" y="1520724"/>
            <a:ext cx="0" cy="19307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5" name="Ellipse 134">
            <a:extLst>
              <a:ext uri="{FF2B5EF4-FFF2-40B4-BE49-F238E27FC236}">
                <a16:creationId xmlns:a16="http://schemas.microsoft.com/office/drawing/2014/main" id="{04491381-6716-48FE-BF7F-B459969DA87D}"/>
              </a:ext>
            </a:extLst>
          </p:cNvPr>
          <p:cNvSpPr/>
          <p:nvPr/>
        </p:nvSpPr>
        <p:spPr>
          <a:xfrm>
            <a:off x="2174715" y="124664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7" name="ZoneTexte 136">
            <a:extLst>
              <a:ext uri="{FF2B5EF4-FFF2-40B4-BE49-F238E27FC236}">
                <a16:creationId xmlns:a16="http://schemas.microsoft.com/office/drawing/2014/main" id="{047477B3-E70E-4613-9E37-734E5649603C}"/>
              </a:ext>
            </a:extLst>
          </p:cNvPr>
          <p:cNvSpPr txBox="1"/>
          <p:nvPr/>
        </p:nvSpPr>
        <p:spPr>
          <a:xfrm flipH="1">
            <a:off x="2220406" y="1256544"/>
            <a:ext cx="205221" cy="369332"/>
          </a:xfrm>
          <a:prstGeom prst="rect">
            <a:avLst/>
          </a:prstGeom>
          <a:noFill/>
        </p:spPr>
        <p:txBody>
          <a:bodyPr wrap="square" rtlCol="0">
            <a:spAutoFit/>
          </a:bodyPr>
          <a:lstStyle/>
          <a:p>
            <a:r>
              <a:rPr lang="fr-FR" b="1" dirty="0">
                <a:solidFill>
                  <a:schemeClr val="bg1">
                    <a:lumMod val="65000"/>
                  </a:schemeClr>
                </a:solidFill>
              </a:rPr>
              <a:t>1</a:t>
            </a:r>
          </a:p>
        </p:txBody>
      </p:sp>
      <p:grpSp>
        <p:nvGrpSpPr>
          <p:cNvPr id="105" name="Groupe 104">
            <a:extLst>
              <a:ext uri="{FF2B5EF4-FFF2-40B4-BE49-F238E27FC236}">
                <a16:creationId xmlns:a16="http://schemas.microsoft.com/office/drawing/2014/main" id="{369A8ED6-05BA-4A57-AD5A-4436FD894414}"/>
              </a:ext>
            </a:extLst>
          </p:cNvPr>
          <p:cNvGrpSpPr/>
          <p:nvPr/>
        </p:nvGrpSpPr>
        <p:grpSpPr>
          <a:xfrm>
            <a:off x="9377588" y="3691527"/>
            <a:ext cx="387831" cy="369332"/>
            <a:chOff x="4159276" y="848064"/>
            <a:chExt cx="387831" cy="369332"/>
          </a:xfrm>
        </p:grpSpPr>
        <p:sp>
          <p:nvSpPr>
            <p:cNvPr id="106" name="Ellipse 105">
              <a:extLst>
                <a:ext uri="{FF2B5EF4-FFF2-40B4-BE49-F238E27FC236}">
                  <a16:creationId xmlns:a16="http://schemas.microsoft.com/office/drawing/2014/main" id="{547AA8E7-B6E0-41BE-87A4-A0EEE679ACB7}"/>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7" name="ZoneTexte 106">
              <a:extLst>
                <a:ext uri="{FF2B5EF4-FFF2-40B4-BE49-F238E27FC236}">
                  <a16:creationId xmlns:a16="http://schemas.microsoft.com/office/drawing/2014/main" id="{84EF6983-243A-4654-9E76-4FCF79F1A9A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sp>
        <p:nvSpPr>
          <p:cNvPr id="138" name="Flèche : bas 137">
            <a:extLst>
              <a:ext uri="{FF2B5EF4-FFF2-40B4-BE49-F238E27FC236}">
                <a16:creationId xmlns:a16="http://schemas.microsoft.com/office/drawing/2014/main" id="{B67BB1E7-0F46-4A1D-96FB-015B08D99859}"/>
              </a:ext>
            </a:extLst>
          </p:cNvPr>
          <p:cNvSpPr/>
          <p:nvPr/>
        </p:nvSpPr>
        <p:spPr>
          <a:xfrm rot="10800000">
            <a:off x="2163651" y="2342509"/>
            <a:ext cx="412523" cy="447590"/>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ZoneTexte 145">
            <a:extLst>
              <a:ext uri="{FF2B5EF4-FFF2-40B4-BE49-F238E27FC236}">
                <a16:creationId xmlns:a16="http://schemas.microsoft.com/office/drawing/2014/main" id="{4B3ABFEC-18CA-46F8-9DC5-124F778AFD4A}"/>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47" name="ZoneTexte 146">
            <a:extLst>
              <a:ext uri="{FF2B5EF4-FFF2-40B4-BE49-F238E27FC236}">
                <a16:creationId xmlns:a16="http://schemas.microsoft.com/office/drawing/2014/main" id="{D89358CD-AB05-4C0A-A56D-89161645B122}"/>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48" name="ZoneTexte 147">
            <a:extLst>
              <a:ext uri="{FF2B5EF4-FFF2-40B4-BE49-F238E27FC236}">
                <a16:creationId xmlns:a16="http://schemas.microsoft.com/office/drawing/2014/main" id="{FC7EFB38-0680-459D-B7C3-EB35FFCA244A}"/>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49" name="ZoneTexte 148">
            <a:extLst>
              <a:ext uri="{FF2B5EF4-FFF2-40B4-BE49-F238E27FC236}">
                <a16:creationId xmlns:a16="http://schemas.microsoft.com/office/drawing/2014/main" id="{34298BD3-A011-44F1-AC7D-279248856924}"/>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50" name="ZoneTexte 149">
            <a:extLst>
              <a:ext uri="{FF2B5EF4-FFF2-40B4-BE49-F238E27FC236}">
                <a16:creationId xmlns:a16="http://schemas.microsoft.com/office/drawing/2014/main" id="{3655AB6C-B730-442B-B238-9FD91152B554}"/>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51" name="ZoneTexte 150">
            <a:extLst>
              <a:ext uri="{FF2B5EF4-FFF2-40B4-BE49-F238E27FC236}">
                <a16:creationId xmlns:a16="http://schemas.microsoft.com/office/drawing/2014/main" id="{23601724-D0CE-4C94-96B7-3E32842A6283}"/>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52" name="ZoneTexte 151">
            <a:extLst>
              <a:ext uri="{FF2B5EF4-FFF2-40B4-BE49-F238E27FC236}">
                <a16:creationId xmlns:a16="http://schemas.microsoft.com/office/drawing/2014/main" id="{60D15F95-CBFE-45E0-98C9-A95433403D17}"/>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53" name="ZoneTexte 152">
            <a:extLst>
              <a:ext uri="{FF2B5EF4-FFF2-40B4-BE49-F238E27FC236}">
                <a16:creationId xmlns:a16="http://schemas.microsoft.com/office/drawing/2014/main" id="{C042195B-59B9-445C-AA5C-6450EAA8014A}"/>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798354303"/>
      </p:ext>
    </p:extLst>
  </p:cSld>
  <p:clrMapOvr>
    <a:masterClrMapping/>
  </p:clrMapOvr>
  <mc:AlternateContent xmlns:mc="http://schemas.openxmlformats.org/markup-compatibility/2006" xmlns:p14="http://schemas.microsoft.com/office/powerpoint/2010/main">
    <mc:Choice Requires="p14">
      <p:transition spd="slow" p14:dur="2000" advTm="5550"/>
    </mc:Choice>
    <mc:Fallback xmlns="">
      <p:transition spd="slow" advTm="55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4.16667E-7 0 L 0.01107 -0.36667 " pathEditMode="relative" rAng="0" ptsTypes="AA">
                                      <p:cBhvr>
                                        <p:cTn id="13" dur="2000" fill="hold"/>
                                        <p:tgtEl>
                                          <p:spTgt spid="92"/>
                                        </p:tgtEl>
                                        <p:attrNameLst>
                                          <p:attrName>ppt_x</p:attrName>
                                          <p:attrName>ppt_y</p:attrName>
                                        </p:attrNameLst>
                                      </p:cBhvr>
                                      <p:rCtr x="547" y="-18333"/>
                                    </p:animMotion>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1000"/>
                                        <p:tgtEl>
                                          <p:spTgt spid="114"/>
                                        </p:tgtEl>
                                      </p:cBhvr>
                                    </p:animEffect>
                                    <p:anim calcmode="lin" valueType="num">
                                      <p:cBhvr>
                                        <p:cTn id="19" dur="1000" fill="hold"/>
                                        <p:tgtEl>
                                          <p:spTgt spid="114"/>
                                        </p:tgtEl>
                                        <p:attrNameLst>
                                          <p:attrName>ppt_x</p:attrName>
                                        </p:attrNameLst>
                                      </p:cBhvr>
                                      <p:tavLst>
                                        <p:tav tm="0">
                                          <p:val>
                                            <p:strVal val="#ppt_x"/>
                                          </p:val>
                                        </p:tav>
                                        <p:tav tm="100000">
                                          <p:val>
                                            <p:strVal val="#ppt_x"/>
                                          </p:val>
                                        </p:tav>
                                      </p:tavLst>
                                    </p:anim>
                                    <p:anim calcmode="lin" valueType="num">
                                      <p:cBhvr>
                                        <p:cTn id="20" dur="1000" fill="hold"/>
                                        <p:tgtEl>
                                          <p:spTgt spid="1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8"/>
                                        </p:tgtEl>
                                        <p:attrNameLst>
                                          <p:attrName>style.visibility</p:attrName>
                                        </p:attrNameLst>
                                      </p:cBhvr>
                                      <p:to>
                                        <p:strVal val="visible"/>
                                      </p:to>
                                    </p:set>
                                    <p:animEffect transition="in" filter="fade">
                                      <p:cBhvr>
                                        <p:cTn id="23" dur="1000"/>
                                        <p:tgtEl>
                                          <p:spTgt spid="138"/>
                                        </p:tgtEl>
                                      </p:cBhvr>
                                    </p:animEffect>
                                    <p:anim calcmode="lin" valueType="num">
                                      <p:cBhvr>
                                        <p:cTn id="24" dur="1000" fill="hold"/>
                                        <p:tgtEl>
                                          <p:spTgt spid="138"/>
                                        </p:tgtEl>
                                        <p:attrNameLst>
                                          <p:attrName>ppt_x</p:attrName>
                                        </p:attrNameLst>
                                      </p:cBhvr>
                                      <p:tavLst>
                                        <p:tav tm="0">
                                          <p:val>
                                            <p:strVal val="#ppt_x"/>
                                          </p:val>
                                        </p:tav>
                                        <p:tav tm="100000">
                                          <p:val>
                                            <p:strVal val="#ppt_x"/>
                                          </p:val>
                                        </p:tav>
                                      </p:tavLst>
                                    </p:anim>
                                    <p:anim calcmode="lin" valueType="num">
                                      <p:cBhvr>
                                        <p:cTn id="25"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1.04167E-6 -4.44444E-6 L -0.00938 -0.43148 " pathEditMode="relative" rAng="0" ptsTypes="AA">
                                      <p:cBhvr>
                                        <p:cTn id="29" dur="2000" fill="hold"/>
                                        <p:tgtEl>
                                          <p:spTgt spid="24"/>
                                        </p:tgtEl>
                                        <p:attrNameLst>
                                          <p:attrName>ppt_x</p:attrName>
                                          <p:attrName>ppt_y</p:attrName>
                                        </p:attrNameLst>
                                      </p:cBhvr>
                                      <p:rCtr x="-469" y="-21574"/>
                                    </p:animMotion>
                                  </p:childTnLst>
                                </p:cTn>
                              </p:par>
                              <p:par>
                                <p:cTn id="30" presetID="64" presetClass="path" presetSubtype="0" accel="50000" decel="50000" fill="hold" nodeType="withEffect">
                                  <p:stCondLst>
                                    <p:cond delay="0"/>
                                  </p:stCondLst>
                                  <p:childTnLst>
                                    <p:animMotion origin="layout" path="M -3.54167E-6 -4.44444E-6 L -0.00182 -0.42824 " pathEditMode="relative" rAng="0" ptsTypes="AA">
                                      <p:cBhvr>
                                        <p:cTn id="31" dur="2000" fill="hold"/>
                                        <p:tgtEl>
                                          <p:spTgt spid="23"/>
                                        </p:tgtEl>
                                        <p:attrNameLst>
                                          <p:attrName>ppt_x</p:attrName>
                                          <p:attrName>ppt_y</p:attrName>
                                        </p:attrNameLst>
                                      </p:cBhvr>
                                      <p:rCtr x="-91" y="-2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3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17237" y="4581668"/>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2015481" y="1759196"/>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24572" y="1744996"/>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95275" y="6048291"/>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42754" y="1780246"/>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95872" y="6048292"/>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093311" y="1769658"/>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47530" y="6048293"/>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383891" y="1218605"/>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205303" y="1351235"/>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630924" y="1199353"/>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62968" y="3519494"/>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ZoneTexte 83">
            <a:extLst>
              <a:ext uri="{FF2B5EF4-FFF2-40B4-BE49-F238E27FC236}">
                <a16:creationId xmlns:a16="http://schemas.microsoft.com/office/drawing/2014/main" id="{E7CCD4AD-A74F-450F-8492-BA4AC63525B4}"/>
              </a:ext>
            </a:extLst>
          </p:cNvPr>
          <p:cNvSpPr txBox="1"/>
          <p:nvPr/>
        </p:nvSpPr>
        <p:spPr>
          <a:xfrm>
            <a:off x="72026" y="370797"/>
            <a:ext cx="11842883" cy="1077218"/>
          </a:xfrm>
          <a:prstGeom prst="rect">
            <a:avLst/>
          </a:prstGeom>
          <a:noFill/>
        </p:spPr>
        <p:txBody>
          <a:bodyPr wrap="square" rtlCol="0">
            <a:spAutoFit/>
          </a:bodyPr>
          <a:lstStyle/>
          <a:p>
            <a:r>
              <a:rPr lang="fr-FR" sz="3600" b="1" dirty="0"/>
              <a:t>TOUR 4 : </a:t>
            </a:r>
            <a:r>
              <a:rPr lang="fr-FR" sz="2800" b="1" dirty="0"/>
              <a:t>l’humain joue. Il prend le dernier bouchon. Il a gagné, la machine a perdu. </a:t>
            </a:r>
          </a:p>
        </p:txBody>
      </p:sp>
      <p:sp>
        <p:nvSpPr>
          <p:cNvPr id="88" name="Rectangle : coins arrondis 87">
            <a:extLst>
              <a:ext uri="{FF2B5EF4-FFF2-40B4-BE49-F238E27FC236}">
                <a16:creationId xmlns:a16="http://schemas.microsoft.com/office/drawing/2014/main" id="{EE8B11C1-A412-4957-AEF6-182B3DE9A1CF}"/>
              </a:ext>
            </a:extLst>
          </p:cNvPr>
          <p:cNvSpPr/>
          <p:nvPr/>
        </p:nvSpPr>
        <p:spPr>
          <a:xfrm>
            <a:off x="10242151" y="2429164"/>
            <a:ext cx="13778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 coins arrondis 94">
            <a:extLst>
              <a:ext uri="{FF2B5EF4-FFF2-40B4-BE49-F238E27FC236}">
                <a16:creationId xmlns:a16="http://schemas.microsoft.com/office/drawing/2014/main" id="{E4E925D4-7E5D-49A5-A3AD-FF8D7F4BE42C}"/>
              </a:ext>
            </a:extLst>
          </p:cNvPr>
          <p:cNvSpPr/>
          <p:nvPr/>
        </p:nvSpPr>
        <p:spPr>
          <a:xfrm>
            <a:off x="8768035" y="2409445"/>
            <a:ext cx="13778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 coins arrondis 84">
            <a:extLst>
              <a:ext uri="{FF2B5EF4-FFF2-40B4-BE49-F238E27FC236}">
                <a16:creationId xmlns:a16="http://schemas.microsoft.com/office/drawing/2014/main" id="{CB85E981-9DAC-4D4B-AF5E-B6A1DE890882}"/>
              </a:ext>
            </a:extLst>
          </p:cNvPr>
          <p:cNvSpPr/>
          <p:nvPr/>
        </p:nvSpPr>
        <p:spPr>
          <a:xfrm>
            <a:off x="7269437" y="2429164"/>
            <a:ext cx="13778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 coins arrondis 135">
            <a:extLst>
              <a:ext uri="{FF2B5EF4-FFF2-40B4-BE49-F238E27FC236}">
                <a16:creationId xmlns:a16="http://schemas.microsoft.com/office/drawing/2014/main" id="{B9E04602-073A-4D48-9F16-435B06728519}"/>
              </a:ext>
            </a:extLst>
          </p:cNvPr>
          <p:cNvSpPr/>
          <p:nvPr/>
        </p:nvSpPr>
        <p:spPr>
          <a:xfrm>
            <a:off x="5815698" y="2390193"/>
            <a:ext cx="13778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 coins arrondis 86">
            <a:extLst>
              <a:ext uri="{FF2B5EF4-FFF2-40B4-BE49-F238E27FC236}">
                <a16:creationId xmlns:a16="http://schemas.microsoft.com/office/drawing/2014/main" id="{E5223D4A-555A-4A88-B799-B2733349FA7C}"/>
              </a:ext>
            </a:extLst>
          </p:cNvPr>
          <p:cNvSpPr/>
          <p:nvPr/>
        </p:nvSpPr>
        <p:spPr>
          <a:xfrm>
            <a:off x="4479624" y="2390193"/>
            <a:ext cx="1304326"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Rectangle : coins arrondis 115">
            <a:extLst>
              <a:ext uri="{FF2B5EF4-FFF2-40B4-BE49-F238E27FC236}">
                <a16:creationId xmlns:a16="http://schemas.microsoft.com/office/drawing/2014/main" id="{84384252-9938-4A9E-9528-34330D6B67BB}"/>
              </a:ext>
            </a:extLst>
          </p:cNvPr>
          <p:cNvSpPr/>
          <p:nvPr/>
        </p:nvSpPr>
        <p:spPr>
          <a:xfrm>
            <a:off x="1680037" y="2390193"/>
            <a:ext cx="265972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Flèche : bas 134">
            <a:extLst>
              <a:ext uri="{FF2B5EF4-FFF2-40B4-BE49-F238E27FC236}">
                <a16:creationId xmlns:a16="http://schemas.microsoft.com/office/drawing/2014/main" id="{F2D169FF-E25A-488E-A80D-4758F6A76178}"/>
              </a:ext>
            </a:extLst>
          </p:cNvPr>
          <p:cNvSpPr/>
          <p:nvPr/>
        </p:nvSpPr>
        <p:spPr>
          <a:xfrm>
            <a:off x="674611" y="5486110"/>
            <a:ext cx="412523" cy="124570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Ellipse 110">
            <a:extLst>
              <a:ext uri="{FF2B5EF4-FFF2-40B4-BE49-F238E27FC236}">
                <a16:creationId xmlns:a16="http://schemas.microsoft.com/office/drawing/2014/main" id="{FC70C356-7CC3-4312-873B-52B79FF4861C}"/>
              </a:ext>
            </a:extLst>
          </p:cNvPr>
          <p:cNvSpPr/>
          <p:nvPr/>
        </p:nvSpPr>
        <p:spPr>
          <a:xfrm>
            <a:off x="2182663" y="1199353"/>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66315D07-9233-4E70-AD53-9F9FD279B953}"/>
              </a:ext>
            </a:extLst>
          </p:cNvPr>
          <p:cNvSpPr txBox="1"/>
          <p:nvPr/>
        </p:nvSpPr>
        <p:spPr>
          <a:xfrm flipH="1">
            <a:off x="2245385" y="1199353"/>
            <a:ext cx="205221" cy="369332"/>
          </a:xfrm>
          <a:prstGeom prst="rect">
            <a:avLst/>
          </a:prstGeom>
          <a:noFill/>
        </p:spPr>
        <p:txBody>
          <a:bodyPr wrap="square" rtlCol="0">
            <a:spAutoFit/>
          </a:bodyPr>
          <a:lstStyle/>
          <a:p>
            <a:r>
              <a:rPr lang="fr-FR" b="1" dirty="0">
                <a:solidFill>
                  <a:schemeClr val="bg1">
                    <a:lumMod val="65000"/>
                  </a:schemeClr>
                </a:solidFill>
              </a:rPr>
              <a:t>1</a:t>
            </a:r>
          </a:p>
        </p:txBody>
      </p:sp>
      <p:grpSp>
        <p:nvGrpSpPr>
          <p:cNvPr id="105" name="Groupe 104">
            <a:extLst>
              <a:ext uri="{FF2B5EF4-FFF2-40B4-BE49-F238E27FC236}">
                <a16:creationId xmlns:a16="http://schemas.microsoft.com/office/drawing/2014/main" id="{A8682851-3F8E-491F-B87B-E371B3449655}"/>
              </a:ext>
            </a:extLst>
          </p:cNvPr>
          <p:cNvGrpSpPr/>
          <p:nvPr/>
        </p:nvGrpSpPr>
        <p:grpSpPr>
          <a:xfrm>
            <a:off x="9444288" y="3715469"/>
            <a:ext cx="387831" cy="369332"/>
            <a:chOff x="4159276" y="848064"/>
            <a:chExt cx="387831" cy="369332"/>
          </a:xfrm>
        </p:grpSpPr>
        <p:sp>
          <p:nvSpPr>
            <p:cNvPr id="106" name="Ellipse 105">
              <a:extLst>
                <a:ext uri="{FF2B5EF4-FFF2-40B4-BE49-F238E27FC236}">
                  <a16:creationId xmlns:a16="http://schemas.microsoft.com/office/drawing/2014/main" id="{88C0F945-7D7B-4267-8632-5E5C0D2E890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7" name="ZoneTexte 106">
              <a:extLst>
                <a:ext uri="{FF2B5EF4-FFF2-40B4-BE49-F238E27FC236}">
                  <a16:creationId xmlns:a16="http://schemas.microsoft.com/office/drawing/2014/main" id="{6E6B3595-0E63-451A-B84E-06B4B7A5F24B}"/>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sp>
        <p:nvSpPr>
          <p:cNvPr id="142" name="ZoneTexte 141">
            <a:extLst>
              <a:ext uri="{FF2B5EF4-FFF2-40B4-BE49-F238E27FC236}">
                <a16:creationId xmlns:a16="http://schemas.microsoft.com/office/drawing/2014/main" id="{AF08FFBA-A66F-46D7-9027-2D7AACF00B0B}"/>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43" name="ZoneTexte 142">
            <a:extLst>
              <a:ext uri="{FF2B5EF4-FFF2-40B4-BE49-F238E27FC236}">
                <a16:creationId xmlns:a16="http://schemas.microsoft.com/office/drawing/2014/main" id="{4CCDA8A3-DE37-4715-8735-35230F2A692F}"/>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44" name="ZoneTexte 143">
            <a:extLst>
              <a:ext uri="{FF2B5EF4-FFF2-40B4-BE49-F238E27FC236}">
                <a16:creationId xmlns:a16="http://schemas.microsoft.com/office/drawing/2014/main" id="{791DECD9-30A4-418B-8532-14DAF53904C7}"/>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45" name="ZoneTexte 144">
            <a:extLst>
              <a:ext uri="{FF2B5EF4-FFF2-40B4-BE49-F238E27FC236}">
                <a16:creationId xmlns:a16="http://schemas.microsoft.com/office/drawing/2014/main" id="{9A2220F7-4A52-4EE4-93F7-D7B2980AC093}"/>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46" name="ZoneTexte 145">
            <a:extLst>
              <a:ext uri="{FF2B5EF4-FFF2-40B4-BE49-F238E27FC236}">
                <a16:creationId xmlns:a16="http://schemas.microsoft.com/office/drawing/2014/main" id="{8045B315-8324-4C39-B8B8-F789DC0D94B7}"/>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47" name="ZoneTexte 146">
            <a:extLst>
              <a:ext uri="{FF2B5EF4-FFF2-40B4-BE49-F238E27FC236}">
                <a16:creationId xmlns:a16="http://schemas.microsoft.com/office/drawing/2014/main" id="{106737F7-0429-4A7D-9763-5347E65E6C31}"/>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48" name="ZoneTexte 147">
            <a:extLst>
              <a:ext uri="{FF2B5EF4-FFF2-40B4-BE49-F238E27FC236}">
                <a16:creationId xmlns:a16="http://schemas.microsoft.com/office/drawing/2014/main" id="{F6C79060-AA88-430D-B45F-F9CD75B37B0D}"/>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49" name="ZoneTexte 148">
            <a:extLst>
              <a:ext uri="{FF2B5EF4-FFF2-40B4-BE49-F238E27FC236}">
                <a16:creationId xmlns:a16="http://schemas.microsoft.com/office/drawing/2014/main" id="{D8FF782A-DF2D-499E-B737-4EF410102281}"/>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2774854026"/>
      </p:ext>
    </p:extLst>
  </p:cSld>
  <p:clrMapOvr>
    <a:masterClrMapping/>
  </p:clrMapOvr>
  <mc:AlternateContent xmlns:mc="http://schemas.openxmlformats.org/markup-compatibility/2006" xmlns:p14="http://schemas.microsoft.com/office/powerpoint/2010/main">
    <mc:Choice Requires="p14">
      <p:transition spd="slow" p14:dur="2000" advTm="4801"/>
    </mc:Choice>
    <mc:Fallback xmlns="">
      <p:transition spd="slow" advTm="48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 0 L 0 0.25 E" pathEditMode="relative" ptsTypes="">
                                      <p:cBhvr>
                                        <p:cTn id="13" dur="2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655213" y="6048290"/>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82206" y="2097190"/>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44115" y="2040757"/>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95275" y="6048291"/>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88198" y="2097191"/>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95872" y="6048292"/>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18886" y="2121206"/>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47530" y="6048293"/>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1" name="Groupe 70">
            <a:extLst>
              <a:ext uri="{FF2B5EF4-FFF2-40B4-BE49-F238E27FC236}">
                <a16:creationId xmlns:a16="http://schemas.microsoft.com/office/drawing/2014/main" id="{6AB5E93D-F36E-4BC9-B9E5-517E2C0782BF}"/>
              </a:ext>
            </a:extLst>
          </p:cNvPr>
          <p:cNvGrpSpPr/>
          <p:nvPr/>
        </p:nvGrpSpPr>
        <p:grpSpPr>
          <a:xfrm>
            <a:off x="6383891" y="1657548"/>
            <a:ext cx="387831" cy="369332"/>
            <a:chOff x="4159276" y="848064"/>
            <a:chExt cx="387831" cy="369332"/>
          </a:xfrm>
        </p:grpSpPr>
        <p:sp>
          <p:nvSpPr>
            <p:cNvPr id="72" name="Ellipse 71">
              <a:extLst>
                <a:ext uri="{FF2B5EF4-FFF2-40B4-BE49-F238E27FC236}">
                  <a16:creationId xmlns:a16="http://schemas.microsoft.com/office/drawing/2014/main" id="{D01CEEA9-05DD-4361-9D23-CD26BC78CD8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3" name="ZoneTexte 72">
              <a:extLst>
                <a:ext uri="{FF2B5EF4-FFF2-40B4-BE49-F238E27FC236}">
                  <a16:creationId xmlns:a16="http://schemas.microsoft.com/office/drawing/2014/main" id="{2D38CEB2-3C4B-4368-B0CA-27AAAEE92EB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7" name="Groupe 76">
            <a:extLst>
              <a:ext uri="{FF2B5EF4-FFF2-40B4-BE49-F238E27FC236}">
                <a16:creationId xmlns:a16="http://schemas.microsoft.com/office/drawing/2014/main" id="{62FD0C68-7032-4979-AB95-819A893BE060}"/>
              </a:ext>
            </a:extLst>
          </p:cNvPr>
          <p:cNvGrpSpPr/>
          <p:nvPr/>
        </p:nvGrpSpPr>
        <p:grpSpPr>
          <a:xfrm>
            <a:off x="9212255" y="1644191"/>
            <a:ext cx="387831" cy="369332"/>
            <a:chOff x="4159276" y="848064"/>
            <a:chExt cx="387831" cy="369332"/>
          </a:xfrm>
        </p:grpSpPr>
        <p:sp>
          <p:nvSpPr>
            <p:cNvPr id="78" name="Ellipse 77">
              <a:extLst>
                <a:ext uri="{FF2B5EF4-FFF2-40B4-BE49-F238E27FC236}">
                  <a16:creationId xmlns:a16="http://schemas.microsoft.com/office/drawing/2014/main" id="{6120D323-F51F-45A0-9275-045B19AD6CA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E7CAD3E-BC0E-4FB8-A2B6-F0448408AF8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2" name="Groupe 91">
            <a:extLst>
              <a:ext uri="{FF2B5EF4-FFF2-40B4-BE49-F238E27FC236}">
                <a16:creationId xmlns:a16="http://schemas.microsoft.com/office/drawing/2014/main" id="{39A2AAC5-E4AB-4B61-9921-10B9BB948585}"/>
              </a:ext>
            </a:extLst>
          </p:cNvPr>
          <p:cNvGrpSpPr/>
          <p:nvPr/>
        </p:nvGrpSpPr>
        <p:grpSpPr>
          <a:xfrm>
            <a:off x="3631931" y="1645955"/>
            <a:ext cx="387831" cy="369332"/>
            <a:chOff x="4159276" y="848064"/>
            <a:chExt cx="387831" cy="369332"/>
          </a:xfrm>
        </p:grpSpPr>
        <p:sp>
          <p:nvSpPr>
            <p:cNvPr id="93" name="Ellipse 92">
              <a:extLst>
                <a:ext uri="{FF2B5EF4-FFF2-40B4-BE49-F238E27FC236}">
                  <a16:creationId xmlns:a16="http://schemas.microsoft.com/office/drawing/2014/main" id="{E53B4C88-9B8A-46E7-9992-7EB9C71D34F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90AAED37-EB42-498B-A59F-FCDA43624DB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62968" y="3519494"/>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111" name="ZoneTexte 110">
            <a:extLst>
              <a:ext uri="{FF2B5EF4-FFF2-40B4-BE49-F238E27FC236}">
                <a16:creationId xmlns:a16="http://schemas.microsoft.com/office/drawing/2014/main" id="{6358263C-DE76-46FD-96CE-1D42B2049CE5}"/>
              </a:ext>
            </a:extLst>
          </p:cNvPr>
          <p:cNvSpPr txBox="1"/>
          <p:nvPr/>
        </p:nvSpPr>
        <p:spPr>
          <a:xfrm>
            <a:off x="204166" y="383279"/>
            <a:ext cx="11879981" cy="1015663"/>
          </a:xfrm>
          <a:prstGeom prst="rect">
            <a:avLst/>
          </a:prstGeom>
          <a:noFill/>
        </p:spPr>
        <p:txBody>
          <a:bodyPr wrap="square" rtlCol="0">
            <a:spAutoFit/>
          </a:bodyPr>
          <a:lstStyle/>
          <a:p>
            <a:r>
              <a:rPr lang="fr-FR" sz="3600" b="1" dirty="0"/>
              <a:t>Fin de la 2</a:t>
            </a:r>
            <a:r>
              <a:rPr lang="fr-FR" sz="3600" b="1" baseline="30000" dirty="0"/>
              <a:t>ème</a:t>
            </a:r>
            <a:r>
              <a:rPr lang="fr-FR" sz="3600" b="1" dirty="0"/>
              <a:t> partie : </a:t>
            </a:r>
            <a:r>
              <a:rPr lang="fr-FR" sz="2400" b="1" dirty="0"/>
              <a:t>la machine a perdu. Le dernier jeton tiré n’est pas remis dans le gobelet.</a:t>
            </a:r>
          </a:p>
        </p:txBody>
      </p:sp>
      <p:sp>
        <p:nvSpPr>
          <p:cNvPr id="83" name="Ellipse 82">
            <a:extLst>
              <a:ext uri="{FF2B5EF4-FFF2-40B4-BE49-F238E27FC236}">
                <a16:creationId xmlns:a16="http://schemas.microsoft.com/office/drawing/2014/main" id="{B95FD8A8-6E0B-482B-9A9B-BCD4E34640B8}"/>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4" name="ZoneTexte 83">
            <a:extLst>
              <a:ext uri="{FF2B5EF4-FFF2-40B4-BE49-F238E27FC236}">
                <a16:creationId xmlns:a16="http://schemas.microsoft.com/office/drawing/2014/main" id="{DA472A41-9FF1-45F4-8DAF-3AA45E272F48}"/>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grpSp>
        <p:nvGrpSpPr>
          <p:cNvPr id="87" name="Groupe 86">
            <a:extLst>
              <a:ext uri="{FF2B5EF4-FFF2-40B4-BE49-F238E27FC236}">
                <a16:creationId xmlns:a16="http://schemas.microsoft.com/office/drawing/2014/main" id="{F77698C3-575C-4C2A-9D21-945E68388A73}"/>
              </a:ext>
            </a:extLst>
          </p:cNvPr>
          <p:cNvGrpSpPr/>
          <p:nvPr/>
        </p:nvGrpSpPr>
        <p:grpSpPr>
          <a:xfrm>
            <a:off x="9434754" y="3729283"/>
            <a:ext cx="387831" cy="369332"/>
            <a:chOff x="4159276" y="848064"/>
            <a:chExt cx="387831" cy="369332"/>
          </a:xfrm>
        </p:grpSpPr>
        <p:sp>
          <p:nvSpPr>
            <p:cNvPr id="88" name="Ellipse 87">
              <a:extLst>
                <a:ext uri="{FF2B5EF4-FFF2-40B4-BE49-F238E27FC236}">
                  <a16:creationId xmlns:a16="http://schemas.microsoft.com/office/drawing/2014/main" id="{56B9EE04-E333-4B42-B5A4-04DB9ECFF97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5D9963DB-F9AD-4195-88B6-FD74C92F48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cxnSp>
        <p:nvCxnSpPr>
          <p:cNvPr id="4" name="Connecteur : en arc 3">
            <a:extLst>
              <a:ext uri="{FF2B5EF4-FFF2-40B4-BE49-F238E27FC236}">
                <a16:creationId xmlns:a16="http://schemas.microsoft.com/office/drawing/2014/main" id="{8C9891FB-1652-492B-A2F4-99FBC56A9378}"/>
              </a:ext>
            </a:extLst>
          </p:cNvPr>
          <p:cNvCxnSpPr>
            <a:endCxn id="94" idx="0"/>
          </p:cNvCxnSpPr>
          <p:nvPr/>
        </p:nvCxnSpPr>
        <p:spPr>
          <a:xfrm>
            <a:off x="2285274" y="1166191"/>
            <a:ext cx="1511989" cy="479764"/>
          </a:xfrm>
          <a:prstGeom prst="curved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5" name="ZoneTexte 84">
            <a:extLst>
              <a:ext uri="{FF2B5EF4-FFF2-40B4-BE49-F238E27FC236}">
                <a16:creationId xmlns:a16="http://schemas.microsoft.com/office/drawing/2014/main" id="{D4C2145C-F40E-4CB2-8C64-D18CFD1F1FB4}"/>
              </a:ext>
            </a:extLst>
          </p:cNvPr>
          <p:cNvSpPr txBox="1"/>
          <p:nvPr/>
        </p:nvSpPr>
        <p:spPr>
          <a:xfrm>
            <a:off x="3825846" y="1219157"/>
            <a:ext cx="1491947" cy="369332"/>
          </a:xfrm>
          <a:prstGeom prst="rect">
            <a:avLst/>
          </a:prstGeom>
          <a:noFill/>
        </p:spPr>
        <p:txBody>
          <a:bodyPr wrap="none" rtlCol="0">
            <a:spAutoFit/>
          </a:bodyPr>
          <a:lstStyle/>
          <a:p>
            <a:r>
              <a:rPr lang="fr-FR" b="1" dirty="0"/>
              <a:t>jeton perdant</a:t>
            </a:r>
          </a:p>
        </p:txBody>
      </p:sp>
      <p:sp>
        <p:nvSpPr>
          <p:cNvPr id="86" name="ZoneTexte 85">
            <a:extLst>
              <a:ext uri="{FF2B5EF4-FFF2-40B4-BE49-F238E27FC236}">
                <a16:creationId xmlns:a16="http://schemas.microsoft.com/office/drawing/2014/main" id="{8379152C-29A7-4935-9B2F-AE1CE4FA9302}"/>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05" name="ZoneTexte 104">
            <a:extLst>
              <a:ext uri="{FF2B5EF4-FFF2-40B4-BE49-F238E27FC236}">
                <a16:creationId xmlns:a16="http://schemas.microsoft.com/office/drawing/2014/main" id="{80A45998-042B-4359-AAC7-33C5503896FC}"/>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06" name="ZoneTexte 105">
            <a:extLst>
              <a:ext uri="{FF2B5EF4-FFF2-40B4-BE49-F238E27FC236}">
                <a16:creationId xmlns:a16="http://schemas.microsoft.com/office/drawing/2014/main" id="{29403308-CD7A-40BD-AF48-547AA431B91A}"/>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07" name="ZoneTexte 106">
            <a:extLst>
              <a:ext uri="{FF2B5EF4-FFF2-40B4-BE49-F238E27FC236}">
                <a16:creationId xmlns:a16="http://schemas.microsoft.com/office/drawing/2014/main" id="{A4D407CA-2AA7-45C9-81A5-D44302B7C84C}"/>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12" name="ZoneTexte 111">
            <a:extLst>
              <a:ext uri="{FF2B5EF4-FFF2-40B4-BE49-F238E27FC236}">
                <a16:creationId xmlns:a16="http://schemas.microsoft.com/office/drawing/2014/main" id="{4843473E-8E0A-4AFF-BF6E-29D07F247D31}"/>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13" name="ZoneTexte 112">
            <a:extLst>
              <a:ext uri="{FF2B5EF4-FFF2-40B4-BE49-F238E27FC236}">
                <a16:creationId xmlns:a16="http://schemas.microsoft.com/office/drawing/2014/main" id="{5142ED80-4F40-4605-89BE-E35E1D174604}"/>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14" name="ZoneTexte 113">
            <a:extLst>
              <a:ext uri="{FF2B5EF4-FFF2-40B4-BE49-F238E27FC236}">
                <a16:creationId xmlns:a16="http://schemas.microsoft.com/office/drawing/2014/main" id="{4ABFEBCE-04F9-4332-B68F-DD3065159C56}"/>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15" name="ZoneTexte 114">
            <a:extLst>
              <a:ext uri="{FF2B5EF4-FFF2-40B4-BE49-F238E27FC236}">
                <a16:creationId xmlns:a16="http://schemas.microsoft.com/office/drawing/2014/main" id="{E287F08D-1876-4889-B7DB-11737DDCC042}"/>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1525680071"/>
      </p:ext>
    </p:extLst>
  </p:cSld>
  <p:clrMapOvr>
    <a:masterClrMapping/>
  </p:clrMapOvr>
  <mc:AlternateContent xmlns:mc="http://schemas.openxmlformats.org/markup-compatibility/2006" xmlns:p14="http://schemas.microsoft.com/office/powerpoint/2010/main">
    <mc:Choice Requires="p14">
      <p:transition spd="slow" p14:dur="2000" advTm="5460"/>
    </mc:Choice>
    <mc:Fallback xmlns="">
      <p:transition spd="slow" advTm="54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65832" y="4713358"/>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84360" y="4724427"/>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331017" y="4713357"/>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749545" y="4713356"/>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12114" y="4736574"/>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05629" y="4780332"/>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63803" y="4780331"/>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21977" y="4837326"/>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62968" y="3519494"/>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3" name="ZoneTexte 82">
            <a:extLst>
              <a:ext uri="{FF2B5EF4-FFF2-40B4-BE49-F238E27FC236}">
                <a16:creationId xmlns:a16="http://schemas.microsoft.com/office/drawing/2014/main" id="{15A9C833-E476-4A74-B5CE-D2E53274093D}"/>
              </a:ext>
            </a:extLst>
          </p:cNvPr>
          <p:cNvSpPr txBox="1"/>
          <p:nvPr/>
        </p:nvSpPr>
        <p:spPr>
          <a:xfrm>
            <a:off x="2862746" y="334931"/>
            <a:ext cx="6478120" cy="646331"/>
          </a:xfrm>
          <a:prstGeom prst="rect">
            <a:avLst/>
          </a:prstGeom>
          <a:noFill/>
        </p:spPr>
        <p:txBody>
          <a:bodyPr wrap="none" rtlCol="0">
            <a:spAutoFit/>
          </a:bodyPr>
          <a:lstStyle/>
          <a:p>
            <a:r>
              <a:rPr lang="fr-FR" sz="3600" b="1" dirty="0"/>
              <a:t>PARTIE 3 : SITUATION DE DEPART</a:t>
            </a:r>
          </a:p>
        </p:txBody>
      </p:sp>
      <p:sp>
        <p:nvSpPr>
          <p:cNvPr id="84" name="Ellipse 83">
            <a:extLst>
              <a:ext uri="{FF2B5EF4-FFF2-40B4-BE49-F238E27FC236}">
                <a16:creationId xmlns:a16="http://schemas.microsoft.com/office/drawing/2014/main" id="{F1655F9A-1156-4495-AAA6-B9C403E6DC86}"/>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594664" y="173258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57386" y="1732589"/>
            <a:ext cx="205221" cy="369332"/>
          </a:xfrm>
          <a:prstGeom prst="rect">
            <a:avLst/>
          </a:prstGeom>
          <a:noFill/>
        </p:spPr>
        <p:txBody>
          <a:bodyPr wrap="square" rtlCol="0">
            <a:spAutoFit/>
          </a:bodyPr>
          <a:lstStyle/>
          <a:p>
            <a:r>
              <a:rPr lang="fr-FR" b="1" dirty="0">
                <a:solidFill>
                  <a:schemeClr val="bg1">
                    <a:lumMod val="65000"/>
                  </a:schemeClr>
                </a:solidFill>
              </a:rPr>
              <a:t>2</a:t>
            </a:r>
          </a:p>
        </p:txBody>
      </p:sp>
      <p:grpSp>
        <p:nvGrpSpPr>
          <p:cNvPr id="77" name="Groupe 76">
            <a:extLst>
              <a:ext uri="{FF2B5EF4-FFF2-40B4-BE49-F238E27FC236}">
                <a16:creationId xmlns:a16="http://schemas.microsoft.com/office/drawing/2014/main" id="{7242BE56-1887-4AE1-BC31-B4AC952A3B86}"/>
              </a:ext>
            </a:extLst>
          </p:cNvPr>
          <p:cNvGrpSpPr/>
          <p:nvPr/>
        </p:nvGrpSpPr>
        <p:grpSpPr>
          <a:xfrm>
            <a:off x="6324473" y="3805049"/>
            <a:ext cx="387831" cy="369332"/>
            <a:chOff x="4159276" y="848064"/>
            <a:chExt cx="387831" cy="369332"/>
          </a:xfrm>
        </p:grpSpPr>
        <p:sp>
          <p:nvSpPr>
            <p:cNvPr id="78" name="Ellipse 77">
              <a:extLst>
                <a:ext uri="{FF2B5EF4-FFF2-40B4-BE49-F238E27FC236}">
                  <a16:creationId xmlns:a16="http://schemas.microsoft.com/office/drawing/2014/main" id="{A2C72066-5FB5-4AF1-BD0F-E43606544D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21A4BA8-0895-4654-BE5F-0823DB119D0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92" name="Groupe 91">
            <a:extLst>
              <a:ext uri="{FF2B5EF4-FFF2-40B4-BE49-F238E27FC236}">
                <a16:creationId xmlns:a16="http://schemas.microsoft.com/office/drawing/2014/main" id="{1A5EEF9E-B026-4236-9A11-86AC2C27B1EA}"/>
              </a:ext>
            </a:extLst>
          </p:cNvPr>
          <p:cNvGrpSpPr/>
          <p:nvPr/>
        </p:nvGrpSpPr>
        <p:grpSpPr>
          <a:xfrm>
            <a:off x="9253974" y="3762400"/>
            <a:ext cx="387831" cy="369332"/>
            <a:chOff x="4159276" y="848064"/>
            <a:chExt cx="387831" cy="369332"/>
          </a:xfrm>
        </p:grpSpPr>
        <p:sp>
          <p:nvSpPr>
            <p:cNvPr id="93" name="Ellipse 92">
              <a:extLst>
                <a:ext uri="{FF2B5EF4-FFF2-40B4-BE49-F238E27FC236}">
                  <a16:creationId xmlns:a16="http://schemas.microsoft.com/office/drawing/2014/main" id="{B0EA57E9-C603-4214-B5BA-30A8149B902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45AE938D-47D4-4B16-867C-81A3768D827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105" name="Groupe 104">
            <a:extLst>
              <a:ext uri="{FF2B5EF4-FFF2-40B4-BE49-F238E27FC236}">
                <a16:creationId xmlns:a16="http://schemas.microsoft.com/office/drawing/2014/main" id="{1606A018-6122-4040-AE2F-E2AC071F7436}"/>
              </a:ext>
            </a:extLst>
          </p:cNvPr>
          <p:cNvGrpSpPr/>
          <p:nvPr/>
        </p:nvGrpSpPr>
        <p:grpSpPr>
          <a:xfrm>
            <a:off x="9515494" y="3320006"/>
            <a:ext cx="387831" cy="369332"/>
            <a:chOff x="4159276" y="848064"/>
            <a:chExt cx="387831" cy="369332"/>
          </a:xfrm>
        </p:grpSpPr>
        <p:sp>
          <p:nvSpPr>
            <p:cNvPr id="106" name="Ellipse 105">
              <a:extLst>
                <a:ext uri="{FF2B5EF4-FFF2-40B4-BE49-F238E27FC236}">
                  <a16:creationId xmlns:a16="http://schemas.microsoft.com/office/drawing/2014/main" id="{95D99EF0-BB07-4B89-91E0-C34B7A3D583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7" name="ZoneTexte 106">
              <a:extLst>
                <a:ext uri="{FF2B5EF4-FFF2-40B4-BE49-F238E27FC236}">
                  <a16:creationId xmlns:a16="http://schemas.microsoft.com/office/drawing/2014/main" id="{DAE87674-F7DE-4F40-9533-834313D4A8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sp>
        <p:nvSpPr>
          <p:cNvPr id="135" name="ZoneTexte 134">
            <a:extLst>
              <a:ext uri="{FF2B5EF4-FFF2-40B4-BE49-F238E27FC236}">
                <a16:creationId xmlns:a16="http://schemas.microsoft.com/office/drawing/2014/main" id="{6D3FEA9E-76CE-4115-B32E-7810F02FC45D}"/>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36" name="ZoneTexte 135">
            <a:extLst>
              <a:ext uri="{FF2B5EF4-FFF2-40B4-BE49-F238E27FC236}">
                <a16:creationId xmlns:a16="http://schemas.microsoft.com/office/drawing/2014/main" id="{A213BA60-1235-4C7E-837A-6DB1452FBACB}"/>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37" name="ZoneTexte 136">
            <a:extLst>
              <a:ext uri="{FF2B5EF4-FFF2-40B4-BE49-F238E27FC236}">
                <a16:creationId xmlns:a16="http://schemas.microsoft.com/office/drawing/2014/main" id="{5D5EE511-6C09-478B-8356-2771E85AC4B7}"/>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38" name="ZoneTexte 137">
            <a:extLst>
              <a:ext uri="{FF2B5EF4-FFF2-40B4-BE49-F238E27FC236}">
                <a16:creationId xmlns:a16="http://schemas.microsoft.com/office/drawing/2014/main" id="{FC0E1BE9-E19D-47D3-90E6-C7519F923FCD}"/>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39" name="ZoneTexte 138">
            <a:extLst>
              <a:ext uri="{FF2B5EF4-FFF2-40B4-BE49-F238E27FC236}">
                <a16:creationId xmlns:a16="http://schemas.microsoft.com/office/drawing/2014/main" id="{FB37C99A-AE61-4FBA-A1D1-0C45F401D560}"/>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40" name="ZoneTexte 139">
            <a:extLst>
              <a:ext uri="{FF2B5EF4-FFF2-40B4-BE49-F238E27FC236}">
                <a16:creationId xmlns:a16="http://schemas.microsoft.com/office/drawing/2014/main" id="{0400AEC8-277E-477D-994D-79AFB9A01E85}"/>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41" name="ZoneTexte 140">
            <a:extLst>
              <a:ext uri="{FF2B5EF4-FFF2-40B4-BE49-F238E27FC236}">
                <a16:creationId xmlns:a16="http://schemas.microsoft.com/office/drawing/2014/main" id="{2B9377E8-9C36-4AAA-AB51-1829E9B97119}"/>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42" name="ZoneTexte 141">
            <a:extLst>
              <a:ext uri="{FF2B5EF4-FFF2-40B4-BE49-F238E27FC236}">
                <a16:creationId xmlns:a16="http://schemas.microsoft.com/office/drawing/2014/main" id="{F915C3CB-F396-475A-B6EE-184268B543E6}"/>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4007140245"/>
      </p:ext>
    </p:extLst>
  </p:cSld>
  <p:clrMapOvr>
    <a:masterClrMapping/>
  </p:clrMapOvr>
  <mc:AlternateContent xmlns:mc="http://schemas.openxmlformats.org/markup-compatibility/2006" xmlns:p14="http://schemas.microsoft.com/office/powerpoint/2010/main">
    <mc:Choice Requires="p14">
      <p:transition spd="slow" p14:dur="2000" advTm="3658"/>
    </mc:Choice>
    <mc:Fallback xmlns="">
      <p:transition spd="slow" advTm="3658"/>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65832" y="4713358"/>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84360" y="4724427"/>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331017" y="4713357"/>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749545" y="4713356"/>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12114" y="4736574"/>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05629" y="4780332"/>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63803" y="4780331"/>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21977" y="4837326"/>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5" name="Groupe 64">
            <a:extLst>
              <a:ext uri="{FF2B5EF4-FFF2-40B4-BE49-F238E27FC236}">
                <a16:creationId xmlns:a16="http://schemas.microsoft.com/office/drawing/2014/main" id="{7AB69708-000F-4F66-A7E7-C949031FDAF2}"/>
              </a:ext>
            </a:extLst>
          </p:cNvPr>
          <p:cNvGrpSpPr/>
          <p:nvPr/>
        </p:nvGrpSpPr>
        <p:grpSpPr>
          <a:xfrm>
            <a:off x="3438016" y="3832293"/>
            <a:ext cx="387831" cy="369332"/>
            <a:chOff x="4159276" y="848064"/>
            <a:chExt cx="387831" cy="369332"/>
          </a:xfrm>
        </p:grpSpPr>
        <p:sp>
          <p:nvSpPr>
            <p:cNvPr id="66" name="Ellipse 65">
              <a:extLst>
                <a:ext uri="{FF2B5EF4-FFF2-40B4-BE49-F238E27FC236}">
                  <a16:creationId xmlns:a16="http://schemas.microsoft.com/office/drawing/2014/main" id="{41133CD8-2F1E-4CE8-AB9C-D9501A376D83}"/>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7" name="ZoneTexte 66">
              <a:extLst>
                <a:ext uri="{FF2B5EF4-FFF2-40B4-BE49-F238E27FC236}">
                  <a16:creationId xmlns:a16="http://schemas.microsoft.com/office/drawing/2014/main" id="{22FE1B0F-B1BD-40FB-9F19-DA2E41D003EC}"/>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68" name="Groupe 67">
            <a:extLst>
              <a:ext uri="{FF2B5EF4-FFF2-40B4-BE49-F238E27FC236}">
                <a16:creationId xmlns:a16="http://schemas.microsoft.com/office/drawing/2014/main" id="{E3A1A738-23E2-412C-A59E-0B2FB1D3829B}"/>
              </a:ext>
            </a:extLst>
          </p:cNvPr>
          <p:cNvGrpSpPr/>
          <p:nvPr/>
        </p:nvGrpSpPr>
        <p:grpSpPr>
          <a:xfrm>
            <a:off x="4815972" y="3851545"/>
            <a:ext cx="387831" cy="369332"/>
            <a:chOff x="4159276" y="848064"/>
            <a:chExt cx="387831" cy="369332"/>
          </a:xfrm>
        </p:grpSpPr>
        <p:sp>
          <p:nvSpPr>
            <p:cNvPr id="69" name="Ellipse 68">
              <a:extLst>
                <a:ext uri="{FF2B5EF4-FFF2-40B4-BE49-F238E27FC236}">
                  <a16:creationId xmlns:a16="http://schemas.microsoft.com/office/drawing/2014/main" id="{B4B83A98-ADBA-4B53-8A83-4DE28713DFE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0" name="ZoneTexte 69">
              <a:extLst>
                <a:ext uri="{FF2B5EF4-FFF2-40B4-BE49-F238E27FC236}">
                  <a16:creationId xmlns:a16="http://schemas.microsoft.com/office/drawing/2014/main" id="{9481152F-27F4-4A13-B200-86BB57323B2A}"/>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730820" y="3841919"/>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6" name="Groupe 95">
            <a:extLst>
              <a:ext uri="{FF2B5EF4-FFF2-40B4-BE49-F238E27FC236}">
                <a16:creationId xmlns:a16="http://schemas.microsoft.com/office/drawing/2014/main" id="{EEB53E6C-CAA4-4640-A63A-40AC6E77DBE2}"/>
              </a:ext>
            </a:extLst>
          </p:cNvPr>
          <p:cNvGrpSpPr/>
          <p:nvPr/>
        </p:nvGrpSpPr>
        <p:grpSpPr>
          <a:xfrm>
            <a:off x="5195620" y="3538746"/>
            <a:ext cx="387831" cy="369332"/>
            <a:chOff x="4159276" y="848064"/>
            <a:chExt cx="387831" cy="369332"/>
          </a:xfrm>
        </p:grpSpPr>
        <p:sp>
          <p:nvSpPr>
            <p:cNvPr id="97" name="Ellipse 96">
              <a:extLst>
                <a:ext uri="{FF2B5EF4-FFF2-40B4-BE49-F238E27FC236}">
                  <a16:creationId xmlns:a16="http://schemas.microsoft.com/office/drawing/2014/main" id="{9F3884EE-C551-4EA6-BC01-105CE4FF04F8}"/>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8" name="ZoneTexte 97">
              <a:extLst>
                <a:ext uri="{FF2B5EF4-FFF2-40B4-BE49-F238E27FC236}">
                  <a16:creationId xmlns:a16="http://schemas.microsoft.com/office/drawing/2014/main" id="{CEA6FD36-6649-4B84-8E0E-78A0E7580E0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99" name="Groupe 98">
            <a:extLst>
              <a:ext uri="{FF2B5EF4-FFF2-40B4-BE49-F238E27FC236}">
                <a16:creationId xmlns:a16="http://schemas.microsoft.com/office/drawing/2014/main" id="{6CEB33B2-0B1A-4746-B435-1DB5D7B3DB9D}"/>
              </a:ext>
            </a:extLst>
          </p:cNvPr>
          <p:cNvGrpSpPr/>
          <p:nvPr/>
        </p:nvGrpSpPr>
        <p:grpSpPr>
          <a:xfrm>
            <a:off x="6662968" y="3519494"/>
            <a:ext cx="387831" cy="369332"/>
            <a:chOff x="4159276" y="848064"/>
            <a:chExt cx="387831" cy="369332"/>
          </a:xfrm>
        </p:grpSpPr>
        <p:sp>
          <p:nvSpPr>
            <p:cNvPr id="100" name="Ellipse 99">
              <a:extLst>
                <a:ext uri="{FF2B5EF4-FFF2-40B4-BE49-F238E27FC236}">
                  <a16:creationId xmlns:a16="http://schemas.microsoft.com/office/drawing/2014/main" id="{C8AF48ED-3A1C-4B7D-84E8-0E9D052ECFE6}"/>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1" name="ZoneTexte 100">
              <a:extLst>
                <a:ext uri="{FF2B5EF4-FFF2-40B4-BE49-F238E27FC236}">
                  <a16:creationId xmlns:a16="http://schemas.microsoft.com/office/drawing/2014/main" id="{2AA868BC-C01F-4280-9BA5-3D28346202F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8096786" y="353874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381393" y="3295591"/>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0" name="Groupe 119">
            <a:extLst>
              <a:ext uri="{FF2B5EF4-FFF2-40B4-BE49-F238E27FC236}">
                <a16:creationId xmlns:a16="http://schemas.microsoft.com/office/drawing/2014/main" id="{BBDDDED6-A4C1-41CC-AFE3-E6CDDCD4EDC7}"/>
              </a:ext>
            </a:extLst>
          </p:cNvPr>
          <p:cNvGrpSpPr/>
          <p:nvPr/>
        </p:nvGrpSpPr>
        <p:grpSpPr>
          <a:xfrm>
            <a:off x="4832553" y="3266845"/>
            <a:ext cx="387831" cy="369332"/>
            <a:chOff x="4159276" y="848064"/>
            <a:chExt cx="387831" cy="369332"/>
          </a:xfrm>
        </p:grpSpPr>
        <p:sp>
          <p:nvSpPr>
            <p:cNvPr id="121" name="Ellipse 120">
              <a:extLst>
                <a:ext uri="{FF2B5EF4-FFF2-40B4-BE49-F238E27FC236}">
                  <a16:creationId xmlns:a16="http://schemas.microsoft.com/office/drawing/2014/main" id="{15DC00A1-01C4-4AB2-8D7A-070FB561705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3AF384B-E870-4350-BBD1-B5D23FEE4CB5}"/>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3" name="Groupe 122">
            <a:extLst>
              <a:ext uri="{FF2B5EF4-FFF2-40B4-BE49-F238E27FC236}">
                <a16:creationId xmlns:a16="http://schemas.microsoft.com/office/drawing/2014/main" id="{56ACD0BA-FA7E-4DE1-87A3-49D06ABDA0BE}"/>
              </a:ext>
            </a:extLst>
          </p:cNvPr>
          <p:cNvGrpSpPr/>
          <p:nvPr/>
        </p:nvGrpSpPr>
        <p:grpSpPr>
          <a:xfrm>
            <a:off x="6218559" y="3354080"/>
            <a:ext cx="387831" cy="369332"/>
            <a:chOff x="4159276" y="848064"/>
            <a:chExt cx="387831" cy="369332"/>
          </a:xfrm>
        </p:grpSpPr>
        <p:sp>
          <p:nvSpPr>
            <p:cNvPr id="124" name="Ellipse 123">
              <a:extLst>
                <a:ext uri="{FF2B5EF4-FFF2-40B4-BE49-F238E27FC236}">
                  <a16:creationId xmlns:a16="http://schemas.microsoft.com/office/drawing/2014/main" id="{9CDE2A91-F650-49B8-AEAB-EA1F4C805BA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5" name="ZoneTexte 124">
              <a:extLst>
                <a:ext uri="{FF2B5EF4-FFF2-40B4-BE49-F238E27FC236}">
                  <a16:creationId xmlns:a16="http://schemas.microsoft.com/office/drawing/2014/main" id="{57ACF5F9-2594-4BA0-A9E3-7D1B3E4BA4A8}"/>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6" name="Groupe 125">
            <a:extLst>
              <a:ext uri="{FF2B5EF4-FFF2-40B4-BE49-F238E27FC236}">
                <a16:creationId xmlns:a16="http://schemas.microsoft.com/office/drawing/2014/main" id="{BF00FD9E-FE24-4C4A-844A-23268F1872FB}"/>
              </a:ext>
            </a:extLst>
          </p:cNvPr>
          <p:cNvGrpSpPr/>
          <p:nvPr/>
        </p:nvGrpSpPr>
        <p:grpSpPr>
          <a:xfrm>
            <a:off x="7686292" y="3331438"/>
            <a:ext cx="387831" cy="369332"/>
            <a:chOff x="4159276" y="848064"/>
            <a:chExt cx="387831" cy="369332"/>
          </a:xfrm>
        </p:grpSpPr>
        <p:sp>
          <p:nvSpPr>
            <p:cNvPr id="127" name="Ellipse 126">
              <a:extLst>
                <a:ext uri="{FF2B5EF4-FFF2-40B4-BE49-F238E27FC236}">
                  <a16:creationId xmlns:a16="http://schemas.microsoft.com/office/drawing/2014/main" id="{1E4A7C75-9C6B-4CD3-9C83-4FCBF6D4F72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8" name="ZoneTexte 127">
              <a:extLst>
                <a:ext uri="{FF2B5EF4-FFF2-40B4-BE49-F238E27FC236}">
                  <a16:creationId xmlns:a16="http://schemas.microsoft.com/office/drawing/2014/main" id="{4AC5F126-A922-4D68-B296-A424ECC52694}"/>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3" name="ZoneTexte 82">
            <a:extLst>
              <a:ext uri="{FF2B5EF4-FFF2-40B4-BE49-F238E27FC236}">
                <a16:creationId xmlns:a16="http://schemas.microsoft.com/office/drawing/2014/main" id="{15A9C833-E476-4A74-B5CE-D2E53274093D}"/>
              </a:ext>
            </a:extLst>
          </p:cNvPr>
          <p:cNvSpPr txBox="1"/>
          <p:nvPr/>
        </p:nvSpPr>
        <p:spPr>
          <a:xfrm>
            <a:off x="80900" y="167389"/>
            <a:ext cx="11912317" cy="1384995"/>
          </a:xfrm>
          <a:prstGeom prst="rect">
            <a:avLst/>
          </a:prstGeom>
          <a:noFill/>
        </p:spPr>
        <p:txBody>
          <a:bodyPr wrap="square" rtlCol="0">
            <a:spAutoFit/>
          </a:bodyPr>
          <a:lstStyle/>
          <a:p>
            <a:r>
              <a:rPr lang="fr-FR" sz="2800" b="1" dirty="0"/>
              <a:t>La machine va continuer à jouer. A chaque défaite, elle laisse de côté le dernier jeton joué. Elle élimine ainsi, quand elle perd, partie après partie, toutes les situations perdantes.</a:t>
            </a:r>
          </a:p>
        </p:txBody>
      </p:sp>
      <p:sp>
        <p:nvSpPr>
          <p:cNvPr id="84" name="Ellipse 83">
            <a:extLst>
              <a:ext uri="{FF2B5EF4-FFF2-40B4-BE49-F238E27FC236}">
                <a16:creationId xmlns:a16="http://schemas.microsoft.com/office/drawing/2014/main" id="{F1655F9A-1156-4495-AAA6-B9C403E6DC86}"/>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594664" y="173258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57386" y="1732589"/>
            <a:ext cx="205221" cy="369332"/>
          </a:xfrm>
          <a:prstGeom prst="rect">
            <a:avLst/>
          </a:prstGeom>
          <a:noFill/>
        </p:spPr>
        <p:txBody>
          <a:bodyPr wrap="square" rtlCol="0">
            <a:spAutoFit/>
          </a:bodyPr>
          <a:lstStyle/>
          <a:p>
            <a:r>
              <a:rPr lang="fr-FR" b="1" dirty="0">
                <a:solidFill>
                  <a:schemeClr val="bg1">
                    <a:lumMod val="65000"/>
                  </a:schemeClr>
                </a:solidFill>
              </a:rPr>
              <a:t>2</a:t>
            </a:r>
          </a:p>
        </p:txBody>
      </p:sp>
      <p:grpSp>
        <p:nvGrpSpPr>
          <p:cNvPr id="77" name="Groupe 76">
            <a:extLst>
              <a:ext uri="{FF2B5EF4-FFF2-40B4-BE49-F238E27FC236}">
                <a16:creationId xmlns:a16="http://schemas.microsoft.com/office/drawing/2014/main" id="{7242BE56-1887-4AE1-BC31-B4AC952A3B86}"/>
              </a:ext>
            </a:extLst>
          </p:cNvPr>
          <p:cNvGrpSpPr/>
          <p:nvPr/>
        </p:nvGrpSpPr>
        <p:grpSpPr>
          <a:xfrm>
            <a:off x="6324473" y="3805049"/>
            <a:ext cx="387831" cy="369332"/>
            <a:chOff x="4159276" y="848064"/>
            <a:chExt cx="387831" cy="369332"/>
          </a:xfrm>
        </p:grpSpPr>
        <p:sp>
          <p:nvSpPr>
            <p:cNvPr id="78" name="Ellipse 77">
              <a:extLst>
                <a:ext uri="{FF2B5EF4-FFF2-40B4-BE49-F238E27FC236}">
                  <a16:creationId xmlns:a16="http://schemas.microsoft.com/office/drawing/2014/main" id="{A2C72066-5FB5-4AF1-BD0F-E43606544D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21A4BA8-0895-4654-BE5F-0823DB119D0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92" name="Groupe 91">
            <a:extLst>
              <a:ext uri="{FF2B5EF4-FFF2-40B4-BE49-F238E27FC236}">
                <a16:creationId xmlns:a16="http://schemas.microsoft.com/office/drawing/2014/main" id="{1A5EEF9E-B026-4236-9A11-86AC2C27B1EA}"/>
              </a:ext>
            </a:extLst>
          </p:cNvPr>
          <p:cNvGrpSpPr/>
          <p:nvPr/>
        </p:nvGrpSpPr>
        <p:grpSpPr>
          <a:xfrm>
            <a:off x="9253974" y="3762400"/>
            <a:ext cx="387831" cy="369332"/>
            <a:chOff x="4159276" y="848064"/>
            <a:chExt cx="387831" cy="369332"/>
          </a:xfrm>
        </p:grpSpPr>
        <p:sp>
          <p:nvSpPr>
            <p:cNvPr id="93" name="Ellipse 92">
              <a:extLst>
                <a:ext uri="{FF2B5EF4-FFF2-40B4-BE49-F238E27FC236}">
                  <a16:creationId xmlns:a16="http://schemas.microsoft.com/office/drawing/2014/main" id="{B0EA57E9-C603-4214-B5BA-30A8149B902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45AE938D-47D4-4B16-867C-81A3768D827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105" name="Groupe 104">
            <a:extLst>
              <a:ext uri="{FF2B5EF4-FFF2-40B4-BE49-F238E27FC236}">
                <a16:creationId xmlns:a16="http://schemas.microsoft.com/office/drawing/2014/main" id="{1606A018-6122-4040-AE2F-E2AC071F7436}"/>
              </a:ext>
            </a:extLst>
          </p:cNvPr>
          <p:cNvGrpSpPr/>
          <p:nvPr/>
        </p:nvGrpSpPr>
        <p:grpSpPr>
          <a:xfrm>
            <a:off x="9515494" y="3320006"/>
            <a:ext cx="387831" cy="369332"/>
            <a:chOff x="4159276" y="848064"/>
            <a:chExt cx="387831" cy="369332"/>
          </a:xfrm>
        </p:grpSpPr>
        <p:sp>
          <p:nvSpPr>
            <p:cNvPr id="106" name="Ellipse 105">
              <a:extLst>
                <a:ext uri="{FF2B5EF4-FFF2-40B4-BE49-F238E27FC236}">
                  <a16:creationId xmlns:a16="http://schemas.microsoft.com/office/drawing/2014/main" id="{95D99EF0-BB07-4B89-91E0-C34B7A3D583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7" name="ZoneTexte 106">
              <a:extLst>
                <a:ext uri="{FF2B5EF4-FFF2-40B4-BE49-F238E27FC236}">
                  <a16:creationId xmlns:a16="http://schemas.microsoft.com/office/drawing/2014/main" id="{DAE87674-F7DE-4F40-9533-834313D4A8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sp>
        <p:nvSpPr>
          <p:cNvPr id="86" name="ZoneTexte 85">
            <a:extLst>
              <a:ext uri="{FF2B5EF4-FFF2-40B4-BE49-F238E27FC236}">
                <a16:creationId xmlns:a16="http://schemas.microsoft.com/office/drawing/2014/main" id="{6158F5C8-1FC5-47A2-A721-B44166023069}"/>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87" name="ZoneTexte 86">
            <a:extLst>
              <a:ext uri="{FF2B5EF4-FFF2-40B4-BE49-F238E27FC236}">
                <a16:creationId xmlns:a16="http://schemas.microsoft.com/office/drawing/2014/main" id="{B8A6889B-8F20-4334-A6BE-9BFC4D449432}"/>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11" name="ZoneTexte 110">
            <a:extLst>
              <a:ext uri="{FF2B5EF4-FFF2-40B4-BE49-F238E27FC236}">
                <a16:creationId xmlns:a16="http://schemas.microsoft.com/office/drawing/2014/main" id="{BD26E584-196F-46E9-93CA-85303D06AB01}"/>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12" name="ZoneTexte 111">
            <a:extLst>
              <a:ext uri="{FF2B5EF4-FFF2-40B4-BE49-F238E27FC236}">
                <a16:creationId xmlns:a16="http://schemas.microsoft.com/office/drawing/2014/main" id="{4E16DB23-1BBA-4F43-B8DD-1F41A14728D5}"/>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13" name="ZoneTexte 112">
            <a:extLst>
              <a:ext uri="{FF2B5EF4-FFF2-40B4-BE49-F238E27FC236}">
                <a16:creationId xmlns:a16="http://schemas.microsoft.com/office/drawing/2014/main" id="{147CB192-8D63-4A2A-B686-608F77D42503}"/>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14" name="ZoneTexte 113">
            <a:extLst>
              <a:ext uri="{FF2B5EF4-FFF2-40B4-BE49-F238E27FC236}">
                <a16:creationId xmlns:a16="http://schemas.microsoft.com/office/drawing/2014/main" id="{ABF71B22-8B33-4599-841A-26F94D3E7DB9}"/>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15" name="ZoneTexte 114">
            <a:extLst>
              <a:ext uri="{FF2B5EF4-FFF2-40B4-BE49-F238E27FC236}">
                <a16:creationId xmlns:a16="http://schemas.microsoft.com/office/drawing/2014/main" id="{3FB0FD9B-25AA-4643-A360-051318C15EBB}"/>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16" name="ZoneTexte 115">
            <a:extLst>
              <a:ext uri="{FF2B5EF4-FFF2-40B4-BE49-F238E27FC236}">
                <a16:creationId xmlns:a16="http://schemas.microsoft.com/office/drawing/2014/main" id="{B4096CDF-1685-4E04-9F62-C95A52056AAA}"/>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1361535993"/>
      </p:ext>
    </p:extLst>
  </p:cSld>
  <p:clrMapOvr>
    <a:masterClrMapping/>
  </p:clrMapOvr>
  <mc:AlternateContent xmlns:mc="http://schemas.openxmlformats.org/markup-compatibility/2006" xmlns:p14="http://schemas.microsoft.com/office/powerpoint/2010/main">
    <mc:Choice Requires="p14">
      <p:transition spd="slow" p14:dur="2000" advTm="7118"/>
    </mc:Choice>
    <mc:Fallback xmlns="">
      <p:transition spd="slow" advTm="711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Image 3" descr="Une image contenant table&#10;&#10;Description générée automatiquement">
            <a:extLst>
              <a:ext uri="{FF2B5EF4-FFF2-40B4-BE49-F238E27FC236}">
                <a16:creationId xmlns:a16="http://schemas.microsoft.com/office/drawing/2014/main" id="{F372E027-28B7-0C49-810F-9121F388540B}"/>
              </a:ext>
            </a:extLst>
          </p:cNvPr>
          <p:cNvPicPr>
            <a:picLocks noChangeAspect="1"/>
          </p:cNvPicPr>
          <p:nvPr/>
        </p:nvPicPr>
        <p:blipFill rotWithShape="1">
          <a:blip r:embed="rId3">
            <a:alphaModFix amt="60000"/>
          </a:blip>
          <a:srcRect l="49975"/>
          <a:stretch/>
        </p:blipFill>
        <p:spPr>
          <a:xfrm>
            <a:off x="-5255" y="10"/>
            <a:ext cx="6099050" cy="6857990"/>
          </a:xfrm>
          <a:prstGeom prst="rect">
            <a:avLst/>
          </a:prstGeom>
        </p:spPr>
      </p:pic>
      <p:pic>
        <p:nvPicPr>
          <p:cNvPr id="5" name="Image 4" descr="Une image contenant texte, dessin au trait&#10;&#10;Description générée automatiquement">
            <a:extLst>
              <a:ext uri="{FF2B5EF4-FFF2-40B4-BE49-F238E27FC236}">
                <a16:creationId xmlns:a16="http://schemas.microsoft.com/office/drawing/2014/main" id="{D755CFD6-C864-4DBA-8933-2C55EE496072}"/>
              </a:ext>
            </a:extLst>
          </p:cNvPr>
          <p:cNvPicPr>
            <a:picLocks noChangeAspect="1"/>
          </p:cNvPicPr>
          <p:nvPr/>
        </p:nvPicPr>
        <p:blipFill rotWithShape="1">
          <a:blip r:embed="rId4">
            <a:alphaModFix amt="60000"/>
          </a:blip>
          <a:srcRect l="2039" r="9307"/>
          <a:stretch/>
        </p:blipFill>
        <p:spPr>
          <a:xfrm>
            <a:off x="6096844" y="10"/>
            <a:ext cx="6095156" cy="6857990"/>
          </a:xfrm>
          <a:prstGeom prst="rect">
            <a:avLst/>
          </a:prstGeom>
        </p:spPr>
      </p:pic>
      <p:sp>
        <p:nvSpPr>
          <p:cNvPr id="2" name="ZoneTexte 1">
            <a:extLst>
              <a:ext uri="{FF2B5EF4-FFF2-40B4-BE49-F238E27FC236}">
                <a16:creationId xmlns:a16="http://schemas.microsoft.com/office/drawing/2014/main" id="{97796F10-AA46-4514-8EB4-07503D3BBCB4}"/>
              </a:ext>
            </a:extLst>
          </p:cNvPr>
          <p:cNvSpPr txBox="1"/>
          <p:nvPr/>
        </p:nvSpPr>
        <p:spPr>
          <a:xfrm>
            <a:off x="723376" y="732219"/>
            <a:ext cx="4641787" cy="106000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200" b="1" kern="1200">
                <a:solidFill>
                  <a:srgbClr val="FFFFFF"/>
                </a:solidFill>
                <a:effectLst>
                  <a:outerShdw blurRad="38100" dist="38100" dir="2700000" algn="tl">
                    <a:srgbClr val="000000">
                      <a:alpha val="43137"/>
                    </a:srgbClr>
                  </a:outerShdw>
                </a:effectLst>
                <a:latin typeface="+mj-lt"/>
                <a:ea typeface="+mj-ea"/>
                <a:cs typeface="+mj-cs"/>
              </a:rPr>
              <a:t>Test de Turing</a:t>
            </a:r>
          </a:p>
        </p:txBody>
      </p:sp>
      <p:pic>
        <p:nvPicPr>
          <p:cNvPr id="7" name="Image 6">
            <a:extLst>
              <a:ext uri="{FF2B5EF4-FFF2-40B4-BE49-F238E27FC236}">
                <a16:creationId xmlns:a16="http://schemas.microsoft.com/office/drawing/2014/main" id="{14863916-9EEA-49D6-B645-DC27FAA76C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376" y="2319506"/>
            <a:ext cx="3492819" cy="3195930"/>
          </a:xfrm>
          <a:prstGeom prst="rect">
            <a:avLst/>
          </a:prstGeom>
        </p:spPr>
      </p:pic>
    </p:spTree>
    <p:extLst>
      <p:ext uri="{BB962C8B-B14F-4D97-AF65-F5344CB8AC3E}">
        <p14:creationId xmlns:p14="http://schemas.microsoft.com/office/powerpoint/2010/main" val="4017859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éo partie 1 V3">
            <a:hlinkClick r:id="" action="ppaction://media"/>
            <a:extLst>
              <a:ext uri="{FF2B5EF4-FFF2-40B4-BE49-F238E27FC236}">
                <a16:creationId xmlns:a16="http://schemas.microsoft.com/office/drawing/2014/main" id="{C6B854C4-CC3E-4928-990D-04DD54C19AF2}"/>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69806" y="302109"/>
            <a:ext cx="10252388" cy="5621613"/>
          </a:xfrm>
          <a:prstGeom prst="rect">
            <a:avLst/>
          </a:prstGeom>
        </p:spPr>
      </p:pic>
    </p:spTree>
    <p:custDataLst>
      <p:tags r:id="rId1"/>
    </p:custDataLst>
    <p:extLst>
      <p:ext uri="{BB962C8B-B14F-4D97-AF65-F5344CB8AC3E}">
        <p14:creationId xmlns:p14="http://schemas.microsoft.com/office/powerpoint/2010/main" val="3275455379"/>
      </p:ext>
    </p:extLst>
  </p:cSld>
  <p:clrMapOvr>
    <a:masterClrMapping/>
  </p:clrMapOvr>
  <mc:AlternateContent xmlns:mc="http://schemas.openxmlformats.org/markup-compatibility/2006" xmlns:p14="http://schemas.microsoft.com/office/powerpoint/2010/main">
    <mc:Choice Requires="p14">
      <p:transition spd="slow" p14:dur="2000" advTm="103870"/>
    </mc:Choice>
    <mc:Fallback xmlns="">
      <p:transition spd="slow" advTm="1038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4993" objId="2"/>
        <p14:stopEvt time="99602" objId="2"/>
        <p14:playEvt time="102496" objId="2"/>
        <p14:stopEvt time="103870" objId="2"/>
      </p14:showEvt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634650" y="4535075"/>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2047380" y="4575935"/>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45242" y="4556683"/>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78551" y="4556684"/>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337204" y="6039109"/>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88161" y="6039109"/>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444564" y="6039110"/>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41645" y="6071267"/>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904456" y="1664191"/>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7855911" y="373841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601616" y="3762400"/>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Ellipse 83">
            <a:extLst>
              <a:ext uri="{FF2B5EF4-FFF2-40B4-BE49-F238E27FC236}">
                <a16:creationId xmlns:a16="http://schemas.microsoft.com/office/drawing/2014/main" id="{F1655F9A-1156-4495-AAA6-B9C403E6DC86}"/>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586614" y="128876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49336" y="1288761"/>
            <a:ext cx="205221" cy="369332"/>
          </a:xfrm>
          <a:prstGeom prst="rect">
            <a:avLst/>
          </a:prstGeom>
          <a:noFill/>
        </p:spPr>
        <p:txBody>
          <a:bodyPr wrap="square" rtlCol="0">
            <a:spAutoFit/>
          </a:bodyPr>
          <a:lstStyle/>
          <a:p>
            <a:r>
              <a:rPr lang="fr-FR" b="1" dirty="0">
                <a:solidFill>
                  <a:schemeClr val="bg1">
                    <a:lumMod val="65000"/>
                  </a:schemeClr>
                </a:solidFill>
              </a:rPr>
              <a:t>2</a:t>
            </a:r>
          </a:p>
        </p:txBody>
      </p:sp>
      <p:grpSp>
        <p:nvGrpSpPr>
          <p:cNvPr id="77" name="Groupe 76">
            <a:extLst>
              <a:ext uri="{FF2B5EF4-FFF2-40B4-BE49-F238E27FC236}">
                <a16:creationId xmlns:a16="http://schemas.microsoft.com/office/drawing/2014/main" id="{7242BE56-1887-4AE1-BC31-B4AC952A3B86}"/>
              </a:ext>
            </a:extLst>
          </p:cNvPr>
          <p:cNvGrpSpPr/>
          <p:nvPr/>
        </p:nvGrpSpPr>
        <p:grpSpPr>
          <a:xfrm>
            <a:off x="6277846" y="3752774"/>
            <a:ext cx="387831" cy="369332"/>
            <a:chOff x="4159276" y="848064"/>
            <a:chExt cx="387831" cy="369332"/>
          </a:xfrm>
        </p:grpSpPr>
        <p:sp>
          <p:nvSpPr>
            <p:cNvPr id="78" name="Ellipse 77">
              <a:extLst>
                <a:ext uri="{FF2B5EF4-FFF2-40B4-BE49-F238E27FC236}">
                  <a16:creationId xmlns:a16="http://schemas.microsoft.com/office/drawing/2014/main" id="{A2C72066-5FB5-4AF1-BD0F-E43606544D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21A4BA8-0895-4654-BE5F-0823DB119D0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92" name="Groupe 91">
            <a:extLst>
              <a:ext uri="{FF2B5EF4-FFF2-40B4-BE49-F238E27FC236}">
                <a16:creationId xmlns:a16="http://schemas.microsoft.com/office/drawing/2014/main" id="{1A5EEF9E-B026-4236-9A11-86AC2C27B1EA}"/>
              </a:ext>
            </a:extLst>
          </p:cNvPr>
          <p:cNvGrpSpPr/>
          <p:nvPr/>
        </p:nvGrpSpPr>
        <p:grpSpPr>
          <a:xfrm>
            <a:off x="9253974" y="3762400"/>
            <a:ext cx="387831" cy="369332"/>
            <a:chOff x="4159276" y="848064"/>
            <a:chExt cx="387831" cy="369332"/>
          </a:xfrm>
        </p:grpSpPr>
        <p:sp>
          <p:nvSpPr>
            <p:cNvPr id="93" name="Ellipse 92">
              <a:extLst>
                <a:ext uri="{FF2B5EF4-FFF2-40B4-BE49-F238E27FC236}">
                  <a16:creationId xmlns:a16="http://schemas.microsoft.com/office/drawing/2014/main" id="{B0EA57E9-C603-4214-B5BA-30A8149B902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45AE938D-47D4-4B16-867C-81A3768D827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105" name="Groupe 104">
            <a:extLst>
              <a:ext uri="{FF2B5EF4-FFF2-40B4-BE49-F238E27FC236}">
                <a16:creationId xmlns:a16="http://schemas.microsoft.com/office/drawing/2014/main" id="{1606A018-6122-4040-AE2F-E2AC071F7436}"/>
              </a:ext>
            </a:extLst>
          </p:cNvPr>
          <p:cNvGrpSpPr/>
          <p:nvPr/>
        </p:nvGrpSpPr>
        <p:grpSpPr>
          <a:xfrm>
            <a:off x="9533476" y="3289333"/>
            <a:ext cx="387831" cy="369332"/>
            <a:chOff x="4159276" y="848064"/>
            <a:chExt cx="387831" cy="369332"/>
          </a:xfrm>
        </p:grpSpPr>
        <p:sp>
          <p:nvSpPr>
            <p:cNvPr id="106" name="Ellipse 105">
              <a:extLst>
                <a:ext uri="{FF2B5EF4-FFF2-40B4-BE49-F238E27FC236}">
                  <a16:creationId xmlns:a16="http://schemas.microsoft.com/office/drawing/2014/main" id="{95D99EF0-BB07-4B89-91E0-C34B7A3D583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7" name="ZoneTexte 106">
              <a:extLst>
                <a:ext uri="{FF2B5EF4-FFF2-40B4-BE49-F238E27FC236}">
                  <a16:creationId xmlns:a16="http://schemas.microsoft.com/office/drawing/2014/main" id="{DAE87674-F7DE-4F40-9533-834313D4A8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sp>
        <p:nvSpPr>
          <p:cNvPr id="83" name="Ellipse 82">
            <a:extLst>
              <a:ext uri="{FF2B5EF4-FFF2-40B4-BE49-F238E27FC236}">
                <a16:creationId xmlns:a16="http://schemas.microsoft.com/office/drawing/2014/main" id="{1F2FDB9E-A138-43D3-8B58-A7B572C47207}"/>
              </a:ext>
            </a:extLst>
          </p:cNvPr>
          <p:cNvSpPr/>
          <p:nvPr/>
        </p:nvSpPr>
        <p:spPr>
          <a:xfrm>
            <a:off x="6397718" y="1099666"/>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6" name="ZoneTexte 85">
            <a:extLst>
              <a:ext uri="{FF2B5EF4-FFF2-40B4-BE49-F238E27FC236}">
                <a16:creationId xmlns:a16="http://schemas.microsoft.com/office/drawing/2014/main" id="{86C42DB7-06BE-4C5F-82C1-AC253A3C3993}"/>
              </a:ext>
            </a:extLst>
          </p:cNvPr>
          <p:cNvSpPr txBox="1"/>
          <p:nvPr/>
        </p:nvSpPr>
        <p:spPr>
          <a:xfrm flipH="1">
            <a:off x="6447548" y="1090040"/>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1" name="Ellipse 110">
            <a:extLst>
              <a:ext uri="{FF2B5EF4-FFF2-40B4-BE49-F238E27FC236}">
                <a16:creationId xmlns:a16="http://schemas.microsoft.com/office/drawing/2014/main" id="{5B098FE4-47FC-4760-9DF0-71EC85DD3A53}"/>
              </a:ext>
            </a:extLst>
          </p:cNvPr>
          <p:cNvSpPr/>
          <p:nvPr/>
        </p:nvSpPr>
        <p:spPr>
          <a:xfrm>
            <a:off x="3601188" y="17840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DB66EB3C-13A2-457A-AB37-84853060AE64}"/>
              </a:ext>
            </a:extLst>
          </p:cNvPr>
          <p:cNvSpPr txBox="1"/>
          <p:nvPr/>
        </p:nvSpPr>
        <p:spPr>
          <a:xfrm flipH="1">
            <a:off x="3663910" y="17840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13" name="Ellipse 112">
            <a:extLst>
              <a:ext uri="{FF2B5EF4-FFF2-40B4-BE49-F238E27FC236}">
                <a16:creationId xmlns:a16="http://schemas.microsoft.com/office/drawing/2014/main" id="{598C1181-03BE-4C6B-B4EF-1E4A0DB09A20}"/>
              </a:ext>
            </a:extLst>
          </p:cNvPr>
          <p:cNvSpPr/>
          <p:nvPr/>
        </p:nvSpPr>
        <p:spPr>
          <a:xfrm>
            <a:off x="5034733" y="1123347"/>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4397CE8A-72CF-4CB9-851E-7ED1C315AC9C}"/>
              </a:ext>
            </a:extLst>
          </p:cNvPr>
          <p:cNvSpPr txBox="1"/>
          <p:nvPr/>
        </p:nvSpPr>
        <p:spPr>
          <a:xfrm flipH="1">
            <a:off x="5084563" y="1113721"/>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4" name="Ellipse 113">
            <a:extLst>
              <a:ext uri="{FF2B5EF4-FFF2-40B4-BE49-F238E27FC236}">
                <a16:creationId xmlns:a16="http://schemas.microsoft.com/office/drawing/2014/main" id="{691CB3FC-8AF4-4624-AD51-FEF07F5E0197}"/>
              </a:ext>
            </a:extLst>
          </p:cNvPr>
          <p:cNvSpPr/>
          <p:nvPr/>
        </p:nvSpPr>
        <p:spPr>
          <a:xfrm>
            <a:off x="5053859" y="160903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6" name="ZoneTexte 115">
            <a:extLst>
              <a:ext uri="{FF2B5EF4-FFF2-40B4-BE49-F238E27FC236}">
                <a16:creationId xmlns:a16="http://schemas.microsoft.com/office/drawing/2014/main" id="{A8C75AE1-476D-4A85-87F3-D890D4334552}"/>
              </a:ext>
            </a:extLst>
          </p:cNvPr>
          <p:cNvSpPr txBox="1"/>
          <p:nvPr/>
        </p:nvSpPr>
        <p:spPr>
          <a:xfrm flipH="1">
            <a:off x="5116581" y="1609034"/>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6" name="Ellipse 95">
            <a:extLst>
              <a:ext uri="{FF2B5EF4-FFF2-40B4-BE49-F238E27FC236}">
                <a16:creationId xmlns:a16="http://schemas.microsoft.com/office/drawing/2014/main" id="{8E07713D-BFA6-4D47-BD82-626745270645}"/>
              </a:ext>
            </a:extLst>
          </p:cNvPr>
          <p:cNvSpPr/>
          <p:nvPr/>
        </p:nvSpPr>
        <p:spPr>
          <a:xfrm>
            <a:off x="7904457" y="93868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7" name="ZoneTexte 96">
            <a:extLst>
              <a:ext uri="{FF2B5EF4-FFF2-40B4-BE49-F238E27FC236}">
                <a16:creationId xmlns:a16="http://schemas.microsoft.com/office/drawing/2014/main" id="{D2BB7B14-49B5-4905-B116-C926B14617C8}"/>
              </a:ext>
            </a:extLst>
          </p:cNvPr>
          <p:cNvSpPr txBox="1"/>
          <p:nvPr/>
        </p:nvSpPr>
        <p:spPr>
          <a:xfrm flipH="1">
            <a:off x="7954287" y="929055"/>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98" name="Ellipse 97">
            <a:extLst>
              <a:ext uri="{FF2B5EF4-FFF2-40B4-BE49-F238E27FC236}">
                <a16:creationId xmlns:a16="http://schemas.microsoft.com/office/drawing/2014/main" id="{163615F8-02C0-4E73-90B8-92F49D8A3C69}"/>
              </a:ext>
            </a:extLst>
          </p:cNvPr>
          <p:cNvSpPr/>
          <p:nvPr/>
        </p:nvSpPr>
        <p:spPr>
          <a:xfrm>
            <a:off x="6420811" y="16255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0" name="ZoneTexte 119">
            <a:extLst>
              <a:ext uri="{FF2B5EF4-FFF2-40B4-BE49-F238E27FC236}">
                <a16:creationId xmlns:a16="http://schemas.microsoft.com/office/drawing/2014/main" id="{B2E64265-1D8B-4CD5-8EA6-8885002D7199}"/>
              </a:ext>
            </a:extLst>
          </p:cNvPr>
          <p:cNvSpPr txBox="1"/>
          <p:nvPr/>
        </p:nvSpPr>
        <p:spPr>
          <a:xfrm flipH="1">
            <a:off x="6483533" y="162557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9" name="Ellipse 98">
            <a:extLst>
              <a:ext uri="{FF2B5EF4-FFF2-40B4-BE49-F238E27FC236}">
                <a16:creationId xmlns:a16="http://schemas.microsoft.com/office/drawing/2014/main" id="{3F2B76B4-0CE6-47FD-B33F-3458336B9E91}"/>
              </a:ext>
            </a:extLst>
          </p:cNvPr>
          <p:cNvSpPr/>
          <p:nvPr/>
        </p:nvSpPr>
        <p:spPr>
          <a:xfrm>
            <a:off x="5056645" y="207793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0" name="ZoneTexte 99">
            <a:extLst>
              <a:ext uri="{FF2B5EF4-FFF2-40B4-BE49-F238E27FC236}">
                <a16:creationId xmlns:a16="http://schemas.microsoft.com/office/drawing/2014/main" id="{DBAE3BD7-EBC5-4ABC-BF3E-2E837D1D4FB0}"/>
              </a:ext>
            </a:extLst>
          </p:cNvPr>
          <p:cNvSpPr txBox="1"/>
          <p:nvPr/>
        </p:nvSpPr>
        <p:spPr>
          <a:xfrm flipH="1">
            <a:off x="5119367" y="207793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7" name="Rectangle : coins arrondis 86">
            <a:extLst>
              <a:ext uri="{FF2B5EF4-FFF2-40B4-BE49-F238E27FC236}">
                <a16:creationId xmlns:a16="http://schemas.microsoft.com/office/drawing/2014/main" id="{0B9D1D22-FA7A-40E4-A376-402A118BBDE5}"/>
              </a:ext>
            </a:extLst>
          </p:cNvPr>
          <p:cNvSpPr/>
          <p:nvPr/>
        </p:nvSpPr>
        <p:spPr>
          <a:xfrm>
            <a:off x="8788900" y="2443701"/>
            <a:ext cx="2778191"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 coins arrondis 121">
            <a:extLst>
              <a:ext uri="{FF2B5EF4-FFF2-40B4-BE49-F238E27FC236}">
                <a16:creationId xmlns:a16="http://schemas.microsoft.com/office/drawing/2014/main" id="{E35EB9E0-E1BF-44F3-B829-064B4AD6D468}"/>
              </a:ext>
            </a:extLst>
          </p:cNvPr>
          <p:cNvSpPr/>
          <p:nvPr/>
        </p:nvSpPr>
        <p:spPr>
          <a:xfrm>
            <a:off x="7371050" y="2467685"/>
            <a:ext cx="1353230"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Rectangle : coins arrondis 120">
            <a:extLst>
              <a:ext uri="{FF2B5EF4-FFF2-40B4-BE49-F238E27FC236}">
                <a16:creationId xmlns:a16="http://schemas.microsoft.com/office/drawing/2014/main" id="{47F7960A-EFD0-4613-9D6D-AA83DC753B24}"/>
              </a:ext>
            </a:extLst>
          </p:cNvPr>
          <p:cNvSpPr/>
          <p:nvPr/>
        </p:nvSpPr>
        <p:spPr>
          <a:xfrm>
            <a:off x="5908229" y="2458059"/>
            <a:ext cx="1353230"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Rectangle : coins arrondis 122">
            <a:extLst>
              <a:ext uri="{FF2B5EF4-FFF2-40B4-BE49-F238E27FC236}">
                <a16:creationId xmlns:a16="http://schemas.microsoft.com/office/drawing/2014/main" id="{2DEB517A-4588-4401-A0FD-579548C25E5F}"/>
              </a:ext>
            </a:extLst>
          </p:cNvPr>
          <p:cNvSpPr/>
          <p:nvPr/>
        </p:nvSpPr>
        <p:spPr>
          <a:xfrm>
            <a:off x="4522225" y="973387"/>
            <a:ext cx="1353230" cy="4552770"/>
          </a:xfrm>
          <a:prstGeom prst="roundRect">
            <a:avLst/>
          </a:prstGeom>
          <a:solidFill>
            <a:srgbClr val="FFFF00">
              <a:alpha val="4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ZoneTexte 100">
            <a:extLst>
              <a:ext uri="{FF2B5EF4-FFF2-40B4-BE49-F238E27FC236}">
                <a16:creationId xmlns:a16="http://schemas.microsoft.com/office/drawing/2014/main" id="{DC8F906B-55F5-4725-9121-45EF63D9CCDC}"/>
              </a:ext>
            </a:extLst>
          </p:cNvPr>
          <p:cNvSpPr txBox="1"/>
          <p:nvPr/>
        </p:nvSpPr>
        <p:spPr>
          <a:xfrm>
            <a:off x="130446" y="174947"/>
            <a:ext cx="9919254" cy="646331"/>
          </a:xfrm>
          <a:prstGeom prst="rect">
            <a:avLst/>
          </a:prstGeom>
          <a:noFill/>
        </p:spPr>
        <p:txBody>
          <a:bodyPr wrap="none" rtlCol="0">
            <a:spAutoFit/>
          </a:bodyPr>
          <a:lstStyle/>
          <a:p>
            <a:r>
              <a:rPr lang="fr-FR" sz="3600" b="1" dirty="0"/>
              <a:t>Que se passe-t-il dans ce cas précis (gobelet vide) ?</a:t>
            </a:r>
          </a:p>
        </p:txBody>
      </p:sp>
      <p:sp>
        <p:nvSpPr>
          <p:cNvPr id="124" name="ZoneTexte 123">
            <a:extLst>
              <a:ext uri="{FF2B5EF4-FFF2-40B4-BE49-F238E27FC236}">
                <a16:creationId xmlns:a16="http://schemas.microsoft.com/office/drawing/2014/main" id="{2ED859AD-77A3-4E5B-9341-459FAF24F78D}"/>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25" name="ZoneTexte 124">
            <a:extLst>
              <a:ext uri="{FF2B5EF4-FFF2-40B4-BE49-F238E27FC236}">
                <a16:creationId xmlns:a16="http://schemas.microsoft.com/office/drawing/2014/main" id="{FCC45973-CED1-49AF-B632-CEAAC1242B16}"/>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26" name="ZoneTexte 125">
            <a:extLst>
              <a:ext uri="{FF2B5EF4-FFF2-40B4-BE49-F238E27FC236}">
                <a16:creationId xmlns:a16="http://schemas.microsoft.com/office/drawing/2014/main" id="{54B5A502-B1F1-4EF4-A687-C4B74AED3D89}"/>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27" name="ZoneTexte 126">
            <a:extLst>
              <a:ext uri="{FF2B5EF4-FFF2-40B4-BE49-F238E27FC236}">
                <a16:creationId xmlns:a16="http://schemas.microsoft.com/office/drawing/2014/main" id="{9956CE70-B05F-475E-AEBA-697543DB1A94}"/>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28" name="ZoneTexte 127">
            <a:extLst>
              <a:ext uri="{FF2B5EF4-FFF2-40B4-BE49-F238E27FC236}">
                <a16:creationId xmlns:a16="http://schemas.microsoft.com/office/drawing/2014/main" id="{717EAACB-0618-4F2D-A146-653AD7B475E0}"/>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35" name="ZoneTexte 134">
            <a:extLst>
              <a:ext uri="{FF2B5EF4-FFF2-40B4-BE49-F238E27FC236}">
                <a16:creationId xmlns:a16="http://schemas.microsoft.com/office/drawing/2014/main" id="{F16299C8-67FB-4D86-B114-A21BDF2F607C}"/>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36" name="ZoneTexte 135">
            <a:extLst>
              <a:ext uri="{FF2B5EF4-FFF2-40B4-BE49-F238E27FC236}">
                <a16:creationId xmlns:a16="http://schemas.microsoft.com/office/drawing/2014/main" id="{AC71A907-D8BB-48E7-A14B-FBE3C1A46684}"/>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37" name="ZoneTexte 136">
            <a:extLst>
              <a:ext uri="{FF2B5EF4-FFF2-40B4-BE49-F238E27FC236}">
                <a16:creationId xmlns:a16="http://schemas.microsoft.com/office/drawing/2014/main" id="{AB1C14DB-3E5E-4424-9F80-372F18442C74}"/>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3333309509"/>
      </p:ext>
    </p:extLst>
  </p:cSld>
  <p:clrMapOvr>
    <a:masterClrMapping/>
  </p:clrMapOvr>
  <mc:AlternateContent xmlns:mc="http://schemas.openxmlformats.org/markup-compatibility/2006" xmlns:p14="http://schemas.microsoft.com/office/powerpoint/2010/main">
    <mc:Choice Requires="p14">
      <p:transition spd="slow" p14:dur="2000" advTm="4718"/>
    </mc:Choice>
    <mc:Fallback xmlns="">
      <p:transition spd="slow" advTm="4718"/>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634650" y="4535075"/>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2047380" y="4575935"/>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45242" y="4556683"/>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78551" y="4556684"/>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601616" y="3762400"/>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Ellipse 83">
            <a:extLst>
              <a:ext uri="{FF2B5EF4-FFF2-40B4-BE49-F238E27FC236}">
                <a16:creationId xmlns:a16="http://schemas.microsoft.com/office/drawing/2014/main" id="{F1655F9A-1156-4495-AAA6-B9C403E6DC86}"/>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586614" y="128876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49336" y="1288761"/>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111" name="Ellipse 110">
            <a:extLst>
              <a:ext uri="{FF2B5EF4-FFF2-40B4-BE49-F238E27FC236}">
                <a16:creationId xmlns:a16="http://schemas.microsoft.com/office/drawing/2014/main" id="{5B098FE4-47FC-4760-9DF0-71EC85DD3A53}"/>
              </a:ext>
            </a:extLst>
          </p:cNvPr>
          <p:cNvSpPr/>
          <p:nvPr/>
        </p:nvSpPr>
        <p:spPr>
          <a:xfrm>
            <a:off x="3601188" y="17840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DB66EB3C-13A2-457A-AB37-84853060AE64}"/>
              </a:ext>
            </a:extLst>
          </p:cNvPr>
          <p:cNvSpPr txBox="1"/>
          <p:nvPr/>
        </p:nvSpPr>
        <p:spPr>
          <a:xfrm flipH="1">
            <a:off x="3663910" y="17840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13" name="Ellipse 112">
            <a:extLst>
              <a:ext uri="{FF2B5EF4-FFF2-40B4-BE49-F238E27FC236}">
                <a16:creationId xmlns:a16="http://schemas.microsoft.com/office/drawing/2014/main" id="{598C1181-03BE-4C6B-B4EF-1E4A0DB09A20}"/>
              </a:ext>
            </a:extLst>
          </p:cNvPr>
          <p:cNvSpPr/>
          <p:nvPr/>
        </p:nvSpPr>
        <p:spPr>
          <a:xfrm>
            <a:off x="5034733" y="1123347"/>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4397CE8A-72CF-4CB9-851E-7ED1C315AC9C}"/>
              </a:ext>
            </a:extLst>
          </p:cNvPr>
          <p:cNvSpPr txBox="1"/>
          <p:nvPr/>
        </p:nvSpPr>
        <p:spPr>
          <a:xfrm flipH="1">
            <a:off x="5084563" y="1113721"/>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4" name="Ellipse 113">
            <a:extLst>
              <a:ext uri="{FF2B5EF4-FFF2-40B4-BE49-F238E27FC236}">
                <a16:creationId xmlns:a16="http://schemas.microsoft.com/office/drawing/2014/main" id="{691CB3FC-8AF4-4624-AD51-FEF07F5E0197}"/>
              </a:ext>
            </a:extLst>
          </p:cNvPr>
          <p:cNvSpPr/>
          <p:nvPr/>
        </p:nvSpPr>
        <p:spPr>
          <a:xfrm>
            <a:off x="5053859" y="160903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6" name="ZoneTexte 115">
            <a:extLst>
              <a:ext uri="{FF2B5EF4-FFF2-40B4-BE49-F238E27FC236}">
                <a16:creationId xmlns:a16="http://schemas.microsoft.com/office/drawing/2014/main" id="{A8C75AE1-476D-4A85-87F3-D890D4334552}"/>
              </a:ext>
            </a:extLst>
          </p:cNvPr>
          <p:cNvSpPr txBox="1"/>
          <p:nvPr/>
        </p:nvSpPr>
        <p:spPr>
          <a:xfrm flipH="1">
            <a:off x="5116581" y="1609034"/>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9" name="Ellipse 98">
            <a:extLst>
              <a:ext uri="{FF2B5EF4-FFF2-40B4-BE49-F238E27FC236}">
                <a16:creationId xmlns:a16="http://schemas.microsoft.com/office/drawing/2014/main" id="{3F2B76B4-0CE6-47FD-B33F-3458336B9E91}"/>
              </a:ext>
            </a:extLst>
          </p:cNvPr>
          <p:cNvSpPr/>
          <p:nvPr/>
        </p:nvSpPr>
        <p:spPr>
          <a:xfrm>
            <a:off x="5056645" y="207793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0" name="ZoneTexte 99">
            <a:extLst>
              <a:ext uri="{FF2B5EF4-FFF2-40B4-BE49-F238E27FC236}">
                <a16:creationId xmlns:a16="http://schemas.microsoft.com/office/drawing/2014/main" id="{DBAE3BD7-EBC5-4ABC-BF3E-2E837D1D4FB0}"/>
              </a:ext>
            </a:extLst>
          </p:cNvPr>
          <p:cNvSpPr txBox="1"/>
          <p:nvPr/>
        </p:nvSpPr>
        <p:spPr>
          <a:xfrm flipH="1">
            <a:off x="5119367" y="207793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3" name="Rectangle : coins arrondis 122">
            <a:extLst>
              <a:ext uri="{FF2B5EF4-FFF2-40B4-BE49-F238E27FC236}">
                <a16:creationId xmlns:a16="http://schemas.microsoft.com/office/drawing/2014/main" id="{2DEB517A-4588-4401-A0FD-579548C25E5F}"/>
              </a:ext>
            </a:extLst>
          </p:cNvPr>
          <p:cNvSpPr/>
          <p:nvPr/>
        </p:nvSpPr>
        <p:spPr>
          <a:xfrm>
            <a:off x="4495592" y="370870"/>
            <a:ext cx="1353230" cy="6258934"/>
          </a:xfrm>
          <a:prstGeom prst="roundRect">
            <a:avLst/>
          </a:prstGeom>
          <a:solidFill>
            <a:srgbClr val="FFFF00">
              <a:alpha val="4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380FDC82-8641-417C-A41F-C54E4EA3C4F5}"/>
              </a:ext>
            </a:extLst>
          </p:cNvPr>
          <p:cNvSpPr txBox="1"/>
          <p:nvPr/>
        </p:nvSpPr>
        <p:spPr>
          <a:xfrm>
            <a:off x="6343180" y="2134154"/>
            <a:ext cx="6022941" cy="2677656"/>
          </a:xfrm>
          <a:prstGeom prst="rect">
            <a:avLst/>
          </a:prstGeom>
          <a:noFill/>
        </p:spPr>
        <p:txBody>
          <a:bodyPr wrap="square" rtlCol="0">
            <a:spAutoFit/>
          </a:bodyPr>
          <a:lstStyle/>
          <a:p>
            <a:r>
              <a:rPr lang="fr-FR" sz="2800" b="1" dirty="0"/>
              <a:t>Le gobelet vide est considéré par la machine  comme systématiquement perdant. En effet, quel que soit son choix, c’est perdu. Dès qu’elle tombe sur ce gobelet, la partie s’arrête, la machine a perdu.</a:t>
            </a:r>
          </a:p>
        </p:txBody>
      </p:sp>
      <p:sp>
        <p:nvSpPr>
          <p:cNvPr id="33" name="ZoneTexte 32">
            <a:extLst>
              <a:ext uri="{FF2B5EF4-FFF2-40B4-BE49-F238E27FC236}">
                <a16:creationId xmlns:a16="http://schemas.microsoft.com/office/drawing/2014/main" id="{787DF996-3CB8-4C27-8F0F-1712BAEF5197}"/>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34" name="ZoneTexte 33">
            <a:extLst>
              <a:ext uri="{FF2B5EF4-FFF2-40B4-BE49-F238E27FC236}">
                <a16:creationId xmlns:a16="http://schemas.microsoft.com/office/drawing/2014/main" id="{B9A8A12C-EC5E-4152-917B-51259464F946}"/>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35" name="ZoneTexte 34">
            <a:extLst>
              <a:ext uri="{FF2B5EF4-FFF2-40B4-BE49-F238E27FC236}">
                <a16:creationId xmlns:a16="http://schemas.microsoft.com/office/drawing/2014/main" id="{A91A8166-BAC6-48E8-93B3-DF9D58D51A53}"/>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36" name="ZoneTexte 35">
            <a:extLst>
              <a:ext uri="{FF2B5EF4-FFF2-40B4-BE49-F238E27FC236}">
                <a16:creationId xmlns:a16="http://schemas.microsoft.com/office/drawing/2014/main" id="{97F2CD37-490F-49E3-BA2E-669E9BB3B979}"/>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Tree>
    <p:extLst>
      <p:ext uri="{BB962C8B-B14F-4D97-AF65-F5344CB8AC3E}">
        <p14:creationId xmlns:p14="http://schemas.microsoft.com/office/powerpoint/2010/main" val="2936840418"/>
      </p:ext>
    </p:extLst>
  </p:cSld>
  <p:clrMapOvr>
    <a:masterClrMapping/>
  </p:clrMapOvr>
  <mc:AlternateContent xmlns:mc="http://schemas.openxmlformats.org/markup-compatibility/2006" xmlns:p14="http://schemas.microsoft.com/office/powerpoint/2010/main">
    <mc:Choice Requires="p14">
      <p:transition spd="slow" p14:dur="2000" advTm="7590"/>
    </mc:Choice>
    <mc:Fallback xmlns="">
      <p:transition spd="slow" advTm="759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81666" y="5998385"/>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84359" y="6038528"/>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57208" y="6073001"/>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23537" y="6039109"/>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337204" y="6039109"/>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88161" y="6039109"/>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444564" y="6039110"/>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41645" y="6071267"/>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74" name="Groupe 73">
            <a:extLst>
              <a:ext uri="{FF2B5EF4-FFF2-40B4-BE49-F238E27FC236}">
                <a16:creationId xmlns:a16="http://schemas.microsoft.com/office/drawing/2014/main" id="{6F8ED1D2-56E2-4822-B3FD-C62EC2E16642}"/>
              </a:ext>
            </a:extLst>
          </p:cNvPr>
          <p:cNvGrpSpPr/>
          <p:nvPr/>
        </p:nvGrpSpPr>
        <p:grpSpPr>
          <a:xfrm>
            <a:off x="7904456" y="1664191"/>
            <a:ext cx="387831" cy="369332"/>
            <a:chOff x="4159276" y="848064"/>
            <a:chExt cx="387831" cy="369332"/>
          </a:xfrm>
        </p:grpSpPr>
        <p:sp>
          <p:nvSpPr>
            <p:cNvPr id="75" name="Ellipse 74">
              <a:extLst>
                <a:ext uri="{FF2B5EF4-FFF2-40B4-BE49-F238E27FC236}">
                  <a16:creationId xmlns:a16="http://schemas.microsoft.com/office/drawing/2014/main" id="{FEF51221-BBC6-46A1-B9CF-6ADC4A72624D}"/>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6" name="ZoneTexte 75">
              <a:extLst>
                <a:ext uri="{FF2B5EF4-FFF2-40B4-BE49-F238E27FC236}">
                  <a16:creationId xmlns:a16="http://schemas.microsoft.com/office/drawing/2014/main" id="{11FE7DC1-70F3-40B7-9C46-3A3761365CC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7855911" y="373841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601616" y="3762400"/>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Ellipse 83">
            <a:extLst>
              <a:ext uri="{FF2B5EF4-FFF2-40B4-BE49-F238E27FC236}">
                <a16:creationId xmlns:a16="http://schemas.microsoft.com/office/drawing/2014/main" id="{F1655F9A-1156-4495-AAA6-B9C403E6DC86}"/>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586614" y="128876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49336" y="1288761"/>
            <a:ext cx="205221" cy="369332"/>
          </a:xfrm>
          <a:prstGeom prst="rect">
            <a:avLst/>
          </a:prstGeom>
          <a:noFill/>
        </p:spPr>
        <p:txBody>
          <a:bodyPr wrap="square" rtlCol="0">
            <a:spAutoFit/>
          </a:bodyPr>
          <a:lstStyle/>
          <a:p>
            <a:r>
              <a:rPr lang="fr-FR" b="1" dirty="0">
                <a:solidFill>
                  <a:schemeClr val="bg1">
                    <a:lumMod val="65000"/>
                  </a:schemeClr>
                </a:solidFill>
              </a:rPr>
              <a:t>2</a:t>
            </a:r>
          </a:p>
        </p:txBody>
      </p:sp>
      <p:grpSp>
        <p:nvGrpSpPr>
          <p:cNvPr id="77" name="Groupe 76">
            <a:extLst>
              <a:ext uri="{FF2B5EF4-FFF2-40B4-BE49-F238E27FC236}">
                <a16:creationId xmlns:a16="http://schemas.microsoft.com/office/drawing/2014/main" id="{7242BE56-1887-4AE1-BC31-B4AC952A3B86}"/>
              </a:ext>
            </a:extLst>
          </p:cNvPr>
          <p:cNvGrpSpPr/>
          <p:nvPr/>
        </p:nvGrpSpPr>
        <p:grpSpPr>
          <a:xfrm>
            <a:off x="6277846" y="3752774"/>
            <a:ext cx="387831" cy="369332"/>
            <a:chOff x="4159276" y="848064"/>
            <a:chExt cx="387831" cy="369332"/>
          </a:xfrm>
        </p:grpSpPr>
        <p:sp>
          <p:nvSpPr>
            <p:cNvPr id="78" name="Ellipse 77">
              <a:extLst>
                <a:ext uri="{FF2B5EF4-FFF2-40B4-BE49-F238E27FC236}">
                  <a16:creationId xmlns:a16="http://schemas.microsoft.com/office/drawing/2014/main" id="{A2C72066-5FB5-4AF1-BD0F-E43606544D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21A4BA8-0895-4654-BE5F-0823DB119D0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92" name="Groupe 91">
            <a:extLst>
              <a:ext uri="{FF2B5EF4-FFF2-40B4-BE49-F238E27FC236}">
                <a16:creationId xmlns:a16="http://schemas.microsoft.com/office/drawing/2014/main" id="{1A5EEF9E-B026-4236-9A11-86AC2C27B1EA}"/>
              </a:ext>
            </a:extLst>
          </p:cNvPr>
          <p:cNvGrpSpPr/>
          <p:nvPr/>
        </p:nvGrpSpPr>
        <p:grpSpPr>
          <a:xfrm>
            <a:off x="9253974" y="3762400"/>
            <a:ext cx="387831" cy="369332"/>
            <a:chOff x="4159276" y="848064"/>
            <a:chExt cx="387831" cy="369332"/>
          </a:xfrm>
        </p:grpSpPr>
        <p:sp>
          <p:nvSpPr>
            <p:cNvPr id="93" name="Ellipse 92">
              <a:extLst>
                <a:ext uri="{FF2B5EF4-FFF2-40B4-BE49-F238E27FC236}">
                  <a16:creationId xmlns:a16="http://schemas.microsoft.com/office/drawing/2014/main" id="{B0EA57E9-C603-4214-B5BA-30A8149B902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45AE938D-47D4-4B16-867C-81A3768D827F}"/>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105" name="Groupe 104">
            <a:extLst>
              <a:ext uri="{FF2B5EF4-FFF2-40B4-BE49-F238E27FC236}">
                <a16:creationId xmlns:a16="http://schemas.microsoft.com/office/drawing/2014/main" id="{1606A018-6122-4040-AE2F-E2AC071F7436}"/>
              </a:ext>
            </a:extLst>
          </p:cNvPr>
          <p:cNvGrpSpPr/>
          <p:nvPr/>
        </p:nvGrpSpPr>
        <p:grpSpPr>
          <a:xfrm>
            <a:off x="9533476" y="3289333"/>
            <a:ext cx="387831" cy="369332"/>
            <a:chOff x="4159276" y="848064"/>
            <a:chExt cx="387831" cy="369332"/>
          </a:xfrm>
        </p:grpSpPr>
        <p:sp>
          <p:nvSpPr>
            <p:cNvPr id="106" name="Ellipse 105">
              <a:extLst>
                <a:ext uri="{FF2B5EF4-FFF2-40B4-BE49-F238E27FC236}">
                  <a16:creationId xmlns:a16="http://schemas.microsoft.com/office/drawing/2014/main" id="{95D99EF0-BB07-4B89-91E0-C34B7A3D583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7" name="ZoneTexte 106">
              <a:extLst>
                <a:ext uri="{FF2B5EF4-FFF2-40B4-BE49-F238E27FC236}">
                  <a16:creationId xmlns:a16="http://schemas.microsoft.com/office/drawing/2014/main" id="{DAE87674-F7DE-4F40-9533-834313D4A8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sp>
        <p:nvSpPr>
          <p:cNvPr id="83" name="Ellipse 82">
            <a:extLst>
              <a:ext uri="{FF2B5EF4-FFF2-40B4-BE49-F238E27FC236}">
                <a16:creationId xmlns:a16="http://schemas.microsoft.com/office/drawing/2014/main" id="{1F2FDB9E-A138-43D3-8B58-A7B572C47207}"/>
              </a:ext>
            </a:extLst>
          </p:cNvPr>
          <p:cNvSpPr/>
          <p:nvPr/>
        </p:nvSpPr>
        <p:spPr>
          <a:xfrm>
            <a:off x="6397718" y="1099666"/>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6" name="ZoneTexte 85">
            <a:extLst>
              <a:ext uri="{FF2B5EF4-FFF2-40B4-BE49-F238E27FC236}">
                <a16:creationId xmlns:a16="http://schemas.microsoft.com/office/drawing/2014/main" id="{86C42DB7-06BE-4C5F-82C1-AC253A3C3993}"/>
              </a:ext>
            </a:extLst>
          </p:cNvPr>
          <p:cNvSpPr txBox="1"/>
          <p:nvPr/>
        </p:nvSpPr>
        <p:spPr>
          <a:xfrm flipH="1">
            <a:off x="6447548" y="1090040"/>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1" name="Ellipse 110">
            <a:extLst>
              <a:ext uri="{FF2B5EF4-FFF2-40B4-BE49-F238E27FC236}">
                <a16:creationId xmlns:a16="http://schemas.microsoft.com/office/drawing/2014/main" id="{5B098FE4-47FC-4760-9DF0-71EC85DD3A53}"/>
              </a:ext>
            </a:extLst>
          </p:cNvPr>
          <p:cNvSpPr/>
          <p:nvPr/>
        </p:nvSpPr>
        <p:spPr>
          <a:xfrm>
            <a:off x="3601188" y="17840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DB66EB3C-13A2-457A-AB37-84853060AE64}"/>
              </a:ext>
            </a:extLst>
          </p:cNvPr>
          <p:cNvSpPr txBox="1"/>
          <p:nvPr/>
        </p:nvSpPr>
        <p:spPr>
          <a:xfrm flipH="1">
            <a:off x="3663910" y="17840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13" name="Ellipse 112">
            <a:extLst>
              <a:ext uri="{FF2B5EF4-FFF2-40B4-BE49-F238E27FC236}">
                <a16:creationId xmlns:a16="http://schemas.microsoft.com/office/drawing/2014/main" id="{598C1181-03BE-4C6B-B4EF-1E4A0DB09A20}"/>
              </a:ext>
            </a:extLst>
          </p:cNvPr>
          <p:cNvSpPr/>
          <p:nvPr/>
        </p:nvSpPr>
        <p:spPr>
          <a:xfrm>
            <a:off x="5034733" y="1123347"/>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4397CE8A-72CF-4CB9-851E-7ED1C315AC9C}"/>
              </a:ext>
            </a:extLst>
          </p:cNvPr>
          <p:cNvSpPr txBox="1"/>
          <p:nvPr/>
        </p:nvSpPr>
        <p:spPr>
          <a:xfrm flipH="1">
            <a:off x="5084563" y="1113721"/>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4" name="Ellipse 113">
            <a:extLst>
              <a:ext uri="{FF2B5EF4-FFF2-40B4-BE49-F238E27FC236}">
                <a16:creationId xmlns:a16="http://schemas.microsoft.com/office/drawing/2014/main" id="{691CB3FC-8AF4-4624-AD51-FEF07F5E0197}"/>
              </a:ext>
            </a:extLst>
          </p:cNvPr>
          <p:cNvSpPr/>
          <p:nvPr/>
        </p:nvSpPr>
        <p:spPr>
          <a:xfrm>
            <a:off x="5053859" y="160903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6" name="ZoneTexte 115">
            <a:extLst>
              <a:ext uri="{FF2B5EF4-FFF2-40B4-BE49-F238E27FC236}">
                <a16:creationId xmlns:a16="http://schemas.microsoft.com/office/drawing/2014/main" id="{A8C75AE1-476D-4A85-87F3-D890D4334552}"/>
              </a:ext>
            </a:extLst>
          </p:cNvPr>
          <p:cNvSpPr txBox="1"/>
          <p:nvPr/>
        </p:nvSpPr>
        <p:spPr>
          <a:xfrm flipH="1">
            <a:off x="5116581" y="1609034"/>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6" name="Ellipse 95">
            <a:extLst>
              <a:ext uri="{FF2B5EF4-FFF2-40B4-BE49-F238E27FC236}">
                <a16:creationId xmlns:a16="http://schemas.microsoft.com/office/drawing/2014/main" id="{8E07713D-BFA6-4D47-BD82-626745270645}"/>
              </a:ext>
            </a:extLst>
          </p:cNvPr>
          <p:cNvSpPr/>
          <p:nvPr/>
        </p:nvSpPr>
        <p:spPr>
          <a:xfrm>
            <a:off x="7904457" y="93868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7" name="ZoneTexte 96">
            <a:extLst>
              <a:ext uri="{FF2B5EF4-FFF2-40B4-BE49-F238E27FC236}">
                <a16:creationId xmlns:a16="http://schemas.microsoft.com/office/drawing/2014/main" id="{D2BB7B14-49B5-4905-B116-C926B14617C8}"/>
              </a:ext>
            </a:extLst>
          </p:cNvPr>
          <p:cNvSpPr txBox="1"/>
          <p:nvPr/>
        </p:nvSpPr>
        <p:spPr>
          <a:xfrm flipH="1">
            <a:off x="7954287" y="929055"/>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98" name="Ellipse 97">
            <a:extLst>
              <a:ext uri="{FF2B5EF4-FFF2-40B4-BE49-F238E27FC236}">
                <a16:creationId xmlns:a16="http://schemas.microsoft.com/office/drawing/2014/main" id="{163615F8-02C0-4E73-90B8-92F49D8A3C69}"/>
              </a:ext>
            </a:extLst>
          </p:cNvPr>
          <p:cNvSpPr/>
          <p:nvPr/>
        </p:nvSpPr>
        <p:spPr>
          <a:xfrm>
            <a:off x="6420811" y="16255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0" name="ZoneTexte 119">
            <a:extLst>
              <a:ext uri="{FF2B5EF4-FFF2-40B4-BE49-F238E27FC236}">
                <a16:creationId xmlns:a16="http://schemas.microsoft.com/office/drawing/2014/main" id="{B2E64265-1D8B-4CD5-8EA6-8885002D7199}"/>
              </a:ext>
            </a:extLst>
          </p:cNvPr>
          <p:cNvSpPr txBox="1"/>
          <p:nvPr/>
        </p:nvSpPr>
        <p:spPr>
          <a:xfrm flipH="1">
            <a:off x="6483533" y="162557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9" name="Ellipse 98">
            <a:extLst>
              <a:ext uri="{FF2B5EF4-FFF2-40B4-BE49-F238E27FC236}">
                <a16:creationId xmlns:a16="http://schemas.microsoft.com/office/drawing/2014/main" id="{3F2B76B4-0CE6-47FD-B33F-3458336B9E91}"/>
              </a:ext>
            </a:extLst>
          </p:cNvPr>
          <p:cNvSpPr/>
          <p:nvPr/>
        </p:nvSpPr>
        <p:spPr>
          <a:xfrm>
            <a:off x="5056645" y="207793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0" name="ZoneTexte 99">
            <a:extLst>
              <a:ext uri="{FF2B5EF4-FFF2-40B4-BE49-F238E27FC236}">
                <a16:creationId xmlns:a16="http://schemas.microsoft.com/office/drawing/2014/main" id="{DBAE3BD7-EBC5-4ABC-BF3E-2E837D1D4FB0}"/>
              </a:ext>
            </a:extLst>
          </p:cNvPr>
          <p:cNvSpPr txBox="1"/>
          <p:nvPr/>
        </p:nvSpPr>
        <p:spPr>
          <a:xfrm flipH="1">
            <a:off x="5119367" y="207793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7" name="Rectangle : coins arrondis 86">
            <a:extLst>
              <a:ext uri="{FF2B5EF4-FFF2-40B4-BE49-F238E27FC236}">
                <a16:creationId xmlns:a16="http://schemas.microsoft.com/office/drawing/2014/main" id="{0B9D1D22-FA7A-40E4-A376-402A118BBDE5}"/>
              </a:ext>
            </a:extLst>
          </p:cNvPr>
          <p:cNvSpPr/>
          <p:nvPr/>
        </p:nvSpPr>
        <p:spPr>
          <a:xfrm>
            <a:off x="8788900" y="2443701"/>
            <a:ext cx="2778191"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 coins arrondis 121">
            <a:extLst>
              <a:ext uri="{FF2B5EF4-FFF2-40B4-BE49-F238E27FC236}">
                <a16:creationId xmlns:a16="http://schemas.microsoft.com/office/drawing/2014/main" id="{E35EB9E0-E1BF-44F3-B829-064B4AD6D468}"/>
              </a:ext>
            </a:extLst>
          </p:cNvPr>
          <p:cNvSpPr/>
          <p:nvPr/>
        </p:nvSpPr>
        <p:spPr>
          <a:xfrm>
            <a:off x="7371050" y="2467685"/>
            <a:ext cx="1353230"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Rectangle : coins arrondis 120">
            <a:extLst>
              <a:ext uri="{FF2B5EF4-FFF2-40B4-BE49-F238E27FC236}">
                <a16:creationId xmlns:a16="http://schemas.microsoft.com/office/drawing/2014/main" id="{47F7960A-EFD0-4613-9D6D-AA83DC753B24}"/>
              </a:ext>
            </a:extLst>
          </p:cNvPr>
          <p:cNvSpPr/>
          <p:nvPr/>
        </p:nvSpPr>
        <p:spPr>
          <a:xfrm>
            <a:off x="5908229" y="2458059"/>
            <a:ext cx="1353230"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Rectangle : coins arrondis 122">
            <a:extLst>
              <a:ext uri="{FF2B5EF4-FFF2-40B4-BE49-F238E27FC236}">
                <a16:creationId xmlns:a16="http://schemas.microsoft.com/office/drawing/2014/main" id="{2DEB517A-4588-4401-A0FD-579548C25E5F}"/>
              </a:ext>
            </a:extLst>
          </p:cNvPr>
          <p:cNvSpPr/>
          <p:nvPr/>
        </p:nvSpPr>
        <p:spPr>
          <a:xfrm>
            <a:off x="4442547" y="1090040"/>
            <a:ext cx="1353230" cy="4587477"/>
          </a:xfrm>
          <a:prstGeom prst="roundRect">
            <a:avLst/>
          </a:prstGeom>
          <a:solidFill>
            <a:srgbClr val="FFFF00">
              <a:alpha val="4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ZoneTexte 100">
            <a:extLst>
              <a:ext uri="{FF2B5EF4-FFF2-40B4-BE49-F238E27FC236}">
                <a16:creationId xmlns:a16="http://schemas.microsoft.com/office/drawing/2014/main" id="{7EFC029B-C47F-4872-89F4-7085C3BE1C92}"/>
              </a:ext>
            </a:extLst>
          </p:cNvPr>
          <p:cNvSpPr txBox="1"/>
          <p:nvPr/>
        </p:nvSpPr>
        <p:spPr>
          <a:xfrm>
            <a:off x="20359" y="93517"/>
            <a:ext cx="11879981" cy="1015663"/>
          </a:xfrm>
          <a:prstGeom prst="rect">
            <a:avLst/>
          </a:prstGeom>
          <a:noFill/>
        </p:spPr>
        <p:txBody>
          <a:bodyPr wrap="square" rtlCol="0">
            <a:spAutoFit/>
          </a:bodyPr>
          <a:lstStyle/>
          <a:p>
            <a:r>
              <a:rPr lang="fr-FR" sz="3600" b="1" dirty="0"/>
              <a:t>Fin de la 10</a:t>
            </a:r>
            <a:r>
              <a:rPr lang="fr-FR" sz="3600" b="1" baseline="30000" dirty="0"/>
              <a:t>ème</a:t>
            </a:r>
            <a:r>
              <a:rPr lang="fr-FR" sz="3600" b="1" dirty="0"/>
              <a:t> partie : </a:t>
            </a:r>
            <a:r>
              <a:rPr lang="fr-FR" sz="2400" b="1" dirty="0"/>
              <a:t>la machine a perdu. Elle est tombée sur le gobelet vide. Le dernier jeton tiré n’est pas remis dans le gobelet.</a:t>
            </a:r>
          </a:p>
        </p:txBody>
      </p:sp>
      <p:cxnSp>
        <p:nvCxnSpPr>
          <p:cNvPr id="4" name="Connecteur : en arc 3">
            <a:extLst>
              <a:ext uri="{FF2B5EF4-FFF2-40B4-BE49-F238E27FC236}">
                <a16:creationId xmlns:a16="http://schemas.microsoft.com/office/drawing/2014/main" id="{6B5C415C-6A96-4E7E-8EE8-946796409F57}"/>
              </a:ext>
            </a:extLst>
          </p:cNvPr>
          <p:cNvCxnSpPr>
            <a:cxnSpLocks/>
            <a:endCxn id="75" idx="6"/>
          </p:cNvCxnSpPr>
          <p:nvPr/>
        </p:nvCxnSpPr>
        <p:spPr>
          <a:xfrm rot="10800000" flipV="1">
            <a:off x="8292288" y="755373"/>
            <a:ext cx="2457857" cy="1083858"/>
          </a:xfrm>
          <a:prstGeom prst="curvedConnector3">
            <a:avLst>
              <a:gd name="adj1" fmla="val -23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4" name="ZoneTexte 123">
            <a:extLst>
              <a:ext uri="{FF2B5EF4-FFF2-40B4-BE49-F238E27FC236}">
                <a16:creationId xmlns:a16="http://schemas.microsoft.com/office/drawing/2014/main" id="{DE896941-B8A7-4ED2-A12C-416131E38D91}"/>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125" name="ZoneTexte 124">
            <a:extLst>
              <a:ext uri="{FF2B5EF4-FFF2-40B4-BE49-F238E27FC236}">
                <a16:creationId xmlns:a16="http://schemas.microsoft.com/office/drawing/2014/main" id="{2BE45D0D-5445-4D91-A1B7-D108F2A5BE01}"/>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26" name="ZoneTexte 125">
            <a:extLst>
              <a:ext uri="{FF2B5EF4-FFF2-40B4-BE49-F238E27FC236}">
                <a16:creationId xmlns:a16="http://schemas.microsoft.com/office/drawing/2014/main" id="{A6816EDF-708F-4B0B-8A64-81DE00B8D716}"/>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27" name="ZoneTexte 126">
            <a:extLst>
              <a:ext uri="{FF2B5EF4-FFF2-40B4-BE49-F238E27FC236}">
                <a16:creationId xmlns:a16="http://schemas.microsoft.com/office/drawing/2014/main" id="{FDFCADF2-1754-4A54-83AF-90049A01FEEC}"/>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28" name="ZoneTexte 127">
            <a:extLst>
              <a:ext uri="{FF2B5EF4-FFF2-40B4-BE49-F238E27FC236}">
                <a16:creationId xmlns:a16="http://schemas.microsoft.com/office/drawing/2014/main" id="{D9A63701-28D1-4B3D-B413-2EF0FF55266F}"/>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35" name="ZoneTexte 134">
            <a:extLst>
              <a:ext uri="{FF2B5EF4-FFF2-40B4-BE49-F238E27FC236}">
                <a16:creationId xmlns:a16="http://schemas.microsoft.com/office/drawing/2014/main" id="{5BD2C6AA-9EDC-4D17-B945-AA2E202BF4D1}"/>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36" name="ZoneTexte 135">
            <a:extLst>
              <a:ext uri="{FF2B5EF4-FFF2-40B4-BE49-F238E27FC236}">
                <a16:creationId xmlns:a16="http://schemas.microsoft.com/office/drawing/2014/main" id="{22806716-6396-4EFB-8B30-165E73CE96E6}"/>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37" name="ZoneTexte 136">
            <a:extLst>
              <a:ext uri="{FF2B5EF4-FFF2-40B4-BE49-F238E27FC236}">
                <a16:creationId xmlns:a16="http://schemas.microsoft.com/office/drawing/2014/main" id="{F4556C7B-7E0D-4B6B-B0BD-1AC9AE5833A4}"/>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231574920"/>
      </p:ext>
    </p:extLst>
  </p:cSld>
  <p:clrMapOvr>
    <a:masterClrMapping/>
  </p:clrMapOvr>
  <mc:AlternateContent xmlns:mc="http://schemas.openxmlformats.org/markup-compatibility/2006" xmlns:p14="http://schemas.microsoft.com/office/powerpoint/2010/main">
    <mc:Choice Requires="p14">
      <p:transition spd="slow" p14:dur="2000" advTm="6098"/>
    </mc:Choice>
    <mc:Fallback xmlns="">
      <p:transition spd="slow" advTm="60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éo partie 2">
            <a:hlinkClick r:id="" action="ppaction://media"/>
            <a:extLst>
              <a:ext uri="{FF2B5EF4-FFF2-40B4-BE49-F238E27FC236}">
                <a16:creationId xmlns:a16="http://schemas.microsoft.com/office/drawing/2014/main" id="{2FC044F9-8BF7-4D6C-AA12-30C0AB808D9F}"/>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266701" y="286789"/>
            <a:ext cx="9658598" cy="5441464"/>
          </a:xfrm>
          <a:prstGeom prst="rect">
            <a:avLst/>
          </a:prstGeom>
        </p:spPr>
      </p:pic>
    </p:spTree>
    <p:custDataLst>
      <p:tags r:id="rId1"/>
    </p:custDataLst>
    <p:extLst>
      <p:ext uri="{BB962C8B-B14F-4D97-AF65-F5344CB8AC3E}">
        <p14:creationId xmlns:p14="http://schemas.microsoft.com/office/powerpoint/2010/main" val="1696939557"/>
      </p:ext>
    </p:extLst>
  </p:cSld>
  <p:clrMapOvr>
    <a:masterClrMapping/>
  </p:clrMapOvr>
  <mc:AlternateContent xmlns:mc="http://schemas.openxmlformats.org/markup-compatibility/2006" xmlns:p14="http://schemas.microsoft.com/office/powerpoint/2010/main">
    <mc:Choice Requires="p14">
      <p:transition spd="slow" p14:dur="2000" advTm="28104"/>
    </mc:Choice>
    <mc:Fallback xmlns="">
      <p:transition spd="slow" advTm="281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3116" objId="2"/>
        <p14:stopEvt time="23241" objId="2"/>
        <p14:playEvt time="26858" objId="2"/>
        <p14:stopEvt time="28104" objId="2"/>
      </p14:showEvt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94415" y="4421376"/>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61445" y="4465461"/>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31467" y="4487554"/>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463655"/>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1715" y="4487554"/>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34736" y="4492720"/>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84261" y="4487554"/>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04467" y="4483601"/>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7855911" y="373841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601616" y="3762400"/>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Ellipse 83">
            <a:extLst>
              <a:ext uri="{FF2B5EF4-FFF2-40B4-BE49-F238E27FC236}">
                <a16:creationId xmlns:a16="http://schemas.microsoft.com/office/drawing/2014/main" id="{F1655F9A-1156-4495-AAA6-B9C403E6DC86}"/>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586614" y="128876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49336" y="1288761"/>
            <a:ext cx="205221" cy="369332"/>
          </a:xfrm>
          <a:prstGeom prst="rect">
            <a:avLst/>
          </a:prstGeom>
          <a:noFill/>
        </p:spPr>
        <p:txBody>
          <a:bodyPr wrap="square" rtlCol="0">
            <a:spAutoFit/>
          </a:bodyPr>
          <a:lstStyle/>
          <a:p>
            <a:r>
              <a:rPr lang="fr-FR" b="1" dirty="0">
                <a:solidFill>
                  <a:schemeClr val="bg1">
                    <a:lumMod val="65000"/>
                  </a:schemeClr>
                </a:solidFill>
              </a:rPr>
              <a:t>2</a:t>
            </a:r>
          </a:p>
        </p:txBody>
      </p:sp>
      <p:grpSp>
        <p:nvGrpSpPr>
          <p:cNvPr id="77" name="Groupe 76">
            <a:extLst>
              <a:ext uri="{FF2B5EF4-FFF2-40B4-BE49-F238E27FC236}">
                <a16:creationId xmlns:a16="http://schemas.microsoft.com/office/drawing/2014/main" id="{7242BE56-1887-4AE1-BC31-B4AC952A3B86}"/>
              </a:ext>
            </a:extLst>
          </p:cNvPr>
          <p:cNvGrpSpPr/>
          <p:nvPr/>
        </p:nvGrpSpPr>
        <p:grpSpPr>
          <a:xfrm>
            <a:off x="6277846" y="3752774"/>
            <a:ext cx="387831" cy="369332"/>
            <a:chOff x="4159276" y="848064"/>
            <a:chExt cx="387831" cy="369332"/>
          </a:xfrm>
        </p:grpSpPr>
        <p:sp>
          <p:nvSpPr>
            <p:cNvPr id="78" name="Ellipse 77">
              <a:extLst>
                <a:ext uri="{FF2B5EF4-FFF2-40B4-BE49-F238E27FC236}">
                  <a16:creationId xmlns:a16="http://schemas.microsoft.com/office/drawing/2014/main" id="{A2C72066-5FB5-4AF1-BD0F-E43606544D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21A4BA8-0895-4654-BE5F-0823DB119D0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sp>
        <p:nvSpPr>
          <p:cNvPr id="83" name="Ellipse 82">
            <a:extLst>
              <a:ext uri="{FF2B5EF4-FFF2-40B4-BE49-F238E27FC236}">
                <a16:creationId xmlns:a16="http://schemas.microsoft.com/office/drawing/2014/main" id="{1F2FDB9E-A138-43D3-8B58-A7B572C47207}"/>
              </a:ext>
            </a:extLst>
          </p:cNvPr>
          <p:cNvSpPr/>
          <p:nvPr/>
        </p:nvSpPr>
        <p:spPr>
          <a:xfrm>
            <a:off x="6397718" y="1099666"/>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6" name="ZoneTexte 85">
            <a:extLst>
              <a:ext uri="{FF2B5EF4-FFF2-40B4-BE49-F238E27FC236}">
                <a16:creationId xmlns:a16="http://schemas.microsoft.com/office/drawing/2014/main" id="{86C42DB7-06BE-4C5F-82C1-AC253A3C3993}"/>
              </a:ext>
            </a:extLst>
          </p:cNvPr>
          <p:cNvSpPr txBox="1"/>
          <p:nvPr/>
        </p:nvSpPr>
        <p:spPr>
          <a:xfrm flipH="1">
            <a:off x="6447548" y="1090040"/>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1" name="Ellipse 110">
            <a:extLst>
              <a:ext uri="{FF2B5EF4-FFF2-40B4-BE49-F238E27FC236}">
                <a16:creationId xmlns:a16="http://schemas.microsoft.com/office/drawing/2014/main" id="{5B098FE4-47FC-4760-9DF0-71EC85DD3A53}"/>
              </a:ext>
            </a:extLst>
          </p:cNvPr>
          <p:cNvSpPr/>
          <p:nvPr/>
        </p:nvSpPr>
        <p:spPr>
          <a:xfrm>
            <a:off x="3601188" y="17840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DB66EB3C-13A2-457A-AB37-84853060AE64}"/>
              </a:ext>
            </a:extLst>
          </p:cNvPr>
          <p:cNvSpPr txBox="1"/>
          <p:nvPr/>
        </p:nvSpPr>
        <p:spPr>
          <a:xfrm flipH="1">
            <a:off x="3663910" y="17840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13" name="Ellipse 112">
            <a:extLst>
              <a:ext uri="{FF2B5EF4-FFF2-40B4-BE49-F238E27FC236}">
                <a16:creationId xmlns:a16="http://schemas.microsoft.com/office/drawing/2014/main" id="{598C1181-03BE-4C6B-B4EF-1E4A0DB09A20}"/>
              </a:ext>
            </a:extLst>
          </p:cNvPr>
          <p:cNvSpPr/>
          <p:nvPr/>
        </p:nvSpPr>
        <p:spPr>
          <a:xfrm>
            <a:off x="5034733" y="1123347"/>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4397CE8A-72CF-4CB9-851E-7ED1C315AC9C}"/>
              </a:ext>
            </a:extLst>
          </p:cNvPr>
          <p:cNvSpPr txBox="1"/>
          <p:nvPr/>
        </p:nvSpPr>
        <p:spPr>
          <a:xfrm flipH="1">
            <a:off x="5084563" y="1113721"/>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4" name="Ellipse 113">
            <a:extLst>
              <a:ext uri="{FF2B5EF4-FFF2-40B4-BE49-F238E27FC236}">
                <a16:creationId xmlns:a16="http://schemas.microsoft.com/office/drawing/2014/main" id="{691CB3FC-8AF4-4624-AD51-FEF07F5E0197}"/>
              </a:ext>
            </a:extLst>
          </p:cNvPr>
          <p:cNvSpPr/>
          <p:nvPr/>
        </p:nvSpPr>
        <p:spPr>
          <a:xfrm>
            <a:off x="5053859" y="160903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6" name="ZoneTexte 115">
            <a:extLst>
              <a:ext uri="{FF2B5EF4-FFF2-40B4-BE49-F238E27FC236}">
                <a16:creationId xmlns:a16="http://schemas.microsoft.com/office/drawing/2014/main" id="{A8C75AE1-476D-4A85-87F3-D890D4334552}"/>
              </a:ext>
            </a:extLst>
          </p:cNvPr>
          <p:cNvSpPr txBox="1"/>
          <p:nvPr/>
        </p:nvSpPr>
        <p:spPr>
          <a:xfrm flipH="1">
            <a:off x="5116581" y="1609034"/>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6" name="Ellipse 95">
            <a:extLst>
              <a:ext uri="{FF2B5EF4-FFF2-40B4-BE49-F238E27FC236}">
                <a16:creationId xmlns:a16="http://schemas.microsoft.com/office/drawing/2014/main" id="{8E07713D-BFA6-4D47-BD82-626745270645}"/>
              </a:ext>
            </a:extLst>
          </p:cNvPr>
          <p:cNvSpPr/>
          <p:nvPr/>
        </p:nvSpPr>
        <p:spPr>
          <a:xfrm>
            <a:off x="7904457" y="93868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7" name="ZoneTexte 96">
            <a:extLst>
              <a:ext uri="{FF2B5EF4-FFF2-40B4-BE49-F238E27FC236}">
                <a16:creationId xmlns:a16="http://schemas.microsoft.com/office/drawing/2014/main" id="{D2BB7B14-49B5-4905-B116-C926B14617C8}"/>
              </a:ext>
            </a:extLst>
          </p:cNvPr>
          <p:cNvSpPr txBox="1"/>
          <p:nvPr/>
        </p:nvSpPr>
        <p:spPr>
          <a:xfrm flipH="1">
            <a:off x="7954287" y="929055"/>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98" name="Ellipse 97">
            <a:extLst>
              <a:ext uri="{FF2B5EF4-FFF2-40B4-BE49-F238E27FC236}">
                <a16:creationId xmlns:a16="http://schemas.microsoft.com/office/drawing/2014/main" id="{163615F8-02C0-4E73-90B8-92F49D8A3C69}"/>
              </a:ext>
            </a:extLst>
          </p:cNvPr>
          <p:cNvSpPr/>
          <p:nvPr/>
        </p:nvSpPr>
        <p:spPr>
          <a:xfrm>
            <a:off x="6420811" y="16255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0" name="ZoneTexte 119">
            <a:extLst>
              <a:ext uri="{FF2B5EF4-FFF2-40B4-BE49-F238E27FC236}">
                <a16:creationId xmlns:a16="http://schemas.microsoft.com/office/drawing/2014/main" id="{B2E64265-1D8B-4CD5-8EA6-8885002D7199}"/>
              </a:ext>
            </a:extLst>
          </p:cNvPr>
          <p:cNvSpPr txBox="1"/>
          <p:nvPr/>
        </p:nvSpPr>
        <p:spPr>
          <a:xfrm flipH="1">
            <a:off x="6483533" y="162557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9" name="Ellipse 98">
            <a:extLst>
              <a:ext uri="{FF2B5EF4-FFF2-40B4-BE49-F238E27FC236}">
                <a16:creationId xmlns:a16="http://schemas.microsoft.com/office/drawing/2014/main" id="{3F2B76B4-0CE6-47FD-B33F-3458336B9E91}"/>
              </a:ext>
            </a:extLst>
          </p:cNvPr>
          <p:cNvSpPr/>
          <p:nvPr/>
        </p:nvSpPr>
        <p:spPr>
          <a:xfrm>
            <a:off x="5056645" y="207793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0" name="ZoneTexte 99">
            <a:extLst>
              <a:ext uri="{FF2B5EF4-FFF2-40B4-BE49-F238E27FC236}">
                <a16:creationId xmlns:a16="http://schemas.microsoft.com/office/drawing/2014/main" id="{DBAE3BD7-EBC5-4ABC-BF3E-2E837D1D4FB0}"/>
              </a:ext>
            </a:extLst>
          </p:cNvPr>
          <p:cNvSpPr txBox="1"/>
          <p:nvPr/>
        </p:nvSpPr>
        <p:spPr>
          <a:xfrm flipH="1">
            <a:off x="5119367" y="207793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8" name="Ellipse 127">
            <a:extLst>
              <a:ext uri="{FF2B5EF4-FFF2-40B4-BE49-F238E27FC236}">
                <a16:creationId xmlns:a16="http://schemas.microsoft.com/office/drawing/2014/main" id="{EF1C2581-36B9-41CB-A9EB-5E0DBFEDED71}"/>
              </a:ext>
            </a:extLst>
          </p:cNvPr>
          <p:cNvSpPr/>
          <p:nvPr/>
        </p:nvSpPr>
        <p:spPr>
          <a:xfrm>
            <a:off x="7916931" y="16277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5" name="ZoneTexte 134">
            <a:extLst>
              <a:ext uri="{FF2B5EF4-FFF2-40B4-BE49-F238E27FC236}">
                <a16:creationId xmlns:a16="http://schemas.microsoft.com/office/drawing/2014/main" id="{44149986-829C-4B3B-969B-ED2372BA83C3}"/>
              </a:ext>
            </a:extLst>
          </p:cNvPr>
          <p:cNvSpPr txBox="1"/>
          <p:nvPr/>
        </p:nvSpPr>
        <p:spPr>
          <a:xfrm flipH="1">
            <a:off x="7979653" y="1627775"/>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1" name="Ellipse 120">
            <a:extLst>
              <a:ext uri="{FF2B5EF4-FFF2-40B4-BE49-F238E27FC236}">
                <a16:creationId xmlns:a16="http://schemas.microsoft.com/office/drawing/2014/main" id="{B6D57746-B457-46EF-A7FA-D116D14E7B7E}"/>
              </a:ext>
            </a:extLst>
          </p:cNvPr>
          <p:cNvSpPr/>
          <p:nvPr/>
        </p:nvSpPr>
        <p:spPr>
          <a:xfrm>
            <a:off x="9328255" y="9053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A9A5142-71C2-4AA0-8061-BB7FA85DAA7A}"/>
              </a:ext>
            </a:extLst>
          </p:cNvPr>
          <p:cNvSpPr txBox="1"/>
          <p:nvPr/>
        </p:nvSpPr>
        <p:spPr>
          <a:xfrm flipH="1">
            <a:off x="9390977" y="9053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92" name="ZoneTexte 91">
            <a:extLst>
              <a:ext uri="{FF2B5EF4-FFF2-40B4-BE49-F238E27FC236}">
                <a16:creationId xmlns:a16="http://schemas.microsoft.com/office/drawing/2014/main" id="{51230685-102B-46C4-81EA-DADCCDD361E7}"/>
              </a:ext>
            </a:extLst>
          </p:cNvPr>
          <p:cNvSpPr txBox="1"/>
          <p:nvPr/>
        </p:nvSpPr>
        <p:spPr>
          <a:xfrm>
            <a:off x="156009" y="251681"/>
            <a:ext cx="11879981" cy="646331"/>
          </a:xfrm>
          <a:prstGeom prst="rect">
            <a:avLst/>
          </a:prstGeom>
          <a:noFill/>
        </p:spPr>
        <p:txBody>
          <a:bodyPr wrap="square" rtlCol="0">
            <a:spAutoFit/>
          </a:bodyPr>
          <a:lstStyle/>
          <a:p>
            <a:pPr algn="ctr"/>
            <a:r>
              <a:rPr lang="fr-FR" sz="3600" b="1" dirty="0"/>
              <a:t>PARTIE 13 : SITUATION DE DEPART</a:t>
            </a:r>
            <a:endParaRPr lang="fr-FR" sz="2400" b="1" dirty="0"/>
          </a:p>
        </p:txBody>
      </p:sp>
      <p:sp>
        <p:nvSpPr>
          <p:cNvPr id="93" name="Ellipse 92">
            <a:extLst>
              <a:ext uri="{FF2B5EF4-FFF2-40B4-BE49-F238E27FC236}">
                <a16:creationId xmlns:a16="http://schemas.microsoft.com/office/drawing/2014/main" id="{2D61CA19-5D5B-45FE-A547-BB425DAB33B9}"/>
              </a:ext>
            </a:extLst>
          </p:cNvPr>
          <p:cNvSpPr/>
          <p:nvPr/>
        </p:nvSpPr>
        <p:spPr>
          <a:xfrm>
            <a:off x="9328255" y="153021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7BF6CD5D-318F-4D9A-B08D-B756EC12E235}"/>
              </a:ext>
            </a:extLst>
          </p:cNvPr>
          <p:cNvSpPr txBox="1"/>
          <p:nvPr/>
        </p:nvSpPr>
        <p:spPr>
          <a:xfrm flipH="1">
            <a:off x="9390977" y="153021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70" name="ZoneTexte 69">
            <a:extLst>
              <a:ext uri="{FF2B5EF4-FFF2-40B4-BE49-F238E27FC236}">
                <a16:creationId xmlns:a16="http://schemas.microsoft.com/office/drawing/2014/main" id="{0C9EEF1C-072C-47B9-AF08-FBBC66835896}"/>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71" name="ZoneTexte 70">
            <a:extLst>
              <a:ext uri="{FF2B5EF4-FFF2-40B4-BE49-F238E27FC236}">
                <a16:creationId xmlns:a16="http://schemas.microsoft.com/office/drawing/2014/main" id="{E4574280-53F6-435E-BFF9-28C4A0A0339E}"/>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72" name="ZoneTexte 71">
            <a:extLst>
              <a:ext uri="{FF2B5EF4-FFF2-40B4-BE49-F238E27FC236}">
                <a16:creationId xmlns:a16="http://schemas.microsoft.com/office/drawing/2014/main" id="{7861181E-BE32-45D9-BB2C-D7ED95E4FB8B}"/>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73" name="ZoneTexte 72">
            <a:extLst>
              <a:ext uri="{FF2B5EF4-FFF2-40B4-BE49-F238E27FC236}">
                <a16:creationId xmlns:a16="http://schemas.microsoft.com/office/drawing/2014/main" id="{F4F231D8-853D-4EDD-83C1-AF26FE503707}"/>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74" name="ZoneTexte 73">
            <a:extLst>
              <a:ext uri="{FF2B5EF4-FFF2-40B4-BE49-F238E27FC236}">
                <a16:creationId xmlns:a16="http://schemas.microsoft.com/office/drawing/2014/main" id="{F1C9900B-E39A-422A-A979-E6F946CF389D}"/>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75" name="ZoneTexte 74">
            <a:extLst>
              <a:ext uri="{FF2B5EF4-FFF2-40B4-BE49-F238E27FC236}">
                <a16:creationId xmlns:a16="http://schemas.microsoft.com/office/drawing/2014/main" id="{B07C5A68-E6AC-4CDD-8D5B-53CE6FEB29AC}"/>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76" name="ZoneTexte 75">
            <a:extLst>
              <a:ext uri="{FF2B5EF4-FFF2-40B4-BE49-F238E27FC236}">
                <a16:creationId xmlns:a16="http://schemas.microsoft.com/office/drawing/2014/main" id="{C6BA4F60-F6F5-4732-8316-CC01C616799C}"/>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87" name="ZoneTexte 86">
            <a:extLst>
              <a:ext uri="{FF2B5EF4-FFF2-40B4-BE49-F238E27FC236}">
                <a16:creationId xmlns:a16="http://schemas.microsoft.com/office/drawing/2014/main" id="{F6FE0335-601B-4485-A081-182D3FDDB34F}"/>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4284096554"/>
      </p:ext>
    </p:extLst>
  </p:cSld>
  <p:clrMapOvr>
    <a:masterClrMapping/>
  </p:clrMapOvr>
  <mc:AlternateContent xmlns:mc="http://schemas.openxmlformats.org/markup-compatibility/2006" xmlns:p14="http://schemas.microsoft.com/office/powerpoint/2010/main">
    <mc:Choice Requires="p14">
      <p:transition spd="slow" p14:dur="2000" advTm="3870"/>
    </mc:Choice>
    <mc:Fallback xmlns="">
      <p:transition spd="slow" advTm="387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94415" y="4421376"/>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61445" y="4465461"/>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31467" y="4487554"/>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463655"/>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1715" y="4487554"/>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34736" y="4492720"/>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84261" y="4487554"/>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04467" y="4483601"/>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7855911" y="373841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601616" y="3762400"/>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Ellipse 83">
            <a:extLst>
              <a:ext uri="{FF2B5EF4-FFF2-40B4-BE49-F238E27FC236}">
                <a16:creationId xmlns:a16="http://schemas.microsoft.com/office/drawing/2014/main" id="{F1655F9A-1156-4495-AAA6-B9C403E6DC86}"/>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586614" y="128876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49336" y="1288761"/>
            <a:ext cx="205221" cy="369332"/>
          </a:xfrm>
          <a:prstGeom prst="rect">
            <a:avLst/>
          </a:prstGeom>
          <a:noFill/>
        </p:spPr>
        <p:txBody>
          <a:bodyPr wrap="square" rtlCol="0">
            <a:spAutoFit/>
          </a:bodyPr>
          <a:lstStyle/>
          <a:p>
            <a:r>
              <a:rPr lang="fr-FR" b="1" dirty="0">
                <a:solidFill>
                  <a:schemeClr val="bg1">
                    <a:lumMod val="65000"/>
                  </a:schemeClr>
                </a:solidFill>
              </a:rPr>
              <a:t>2</a:t>
            </a:r>
          </a:p>
        </p:txBody>
      </p:sp>
      <p:grpSp>
        <p:nvGrpSpPr>
          <p:cNvPr id="77" name="Groupe 76">
            <a:extLst>
              <a:ext uri="{FF2B5EF4-FFF2-40B4-BE49-F238E27FC236}">
                <a16:creationId xmlns:a16="http://schemas.microsoft.com/office/drawing/2014/main" id="{7242BE56-1887-4AE1-BC31-B4AC952A3B86}"/>
              </a:ext>
            </a:extLst>
          </p:cNvPr>
          <p:cNvGrpSpPr/>
          <p:nvPr/>
        </p:nvGrpSpPr>
        <p:grpSpPr>
          <a:xfrm>
            <a:off x="6277846" y="3752774"/>
            <a:ext cx="387831" cy="369332"/>
            <a:chOff x="4159276" y="848064"/>
            <a:chExt cx="387831" cy="369332"/>
          </a:xfrm>
        </p:grpSpPr>
        <p:sp>
          <p:nvSpPr>
            <p:cNvPr id="78" name="Ellipse 77">
              <a:extLst>
                <a:ext uri="{FF2B5EF4-FFF2-40B4-BE49-F238E27FC236}">
                  <a16:creationId xmlns:a16="http://schemas.microsoft.com/office/drawing/2014/main" id="{A2C72066-5FB5-4AF1-BD0F-E43606544D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21A4BA8-0895-4654-BE5F-0823DB119D0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sp>
        <p:nvSpPr>
          <p:cNvPr id="83" name="Ellipse 82">
            <a:extLst>
              <a:ext uri="{FF2B5EF4-FFF2-40B4-BE49-F238E27FC236}">
                <a16:creationId xmlns:a16="http://schemas.microsoft.com/office/drawing/2014/main" id="{1F2FDB9E-A138-43D3-8B58-A7B572C47207}"/>
              </a:ext>
            </a:extLst>
          </p:cNvPr>
          <p:cNvSpPr/>
          <p:nvPr/>
        </p:nvSpPr>
        <p:spPr>
          <a:xfrm>
            <a:off x="6397718" y="1099666"/>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6" name="ZoneTexte 85">
            <a:extLst>
              <a:ext uri="{FF2B5EF4-FFF2-40B4-BE49-F238E27FC236}">
                <a16:creationId xmlns:a16="http://schemas.microsoft.com/office/drawing/2014/main" id="{86C42DB7-06BE-4C5F-82C1-AC253A3C3993}"/>
              </a:ext>
            </a:extLst>
          </p:cNvPr>
          <p:cNvSpPr txBox="1"/>
          <p:nvPr/>
        </p:nvSpPr>
        <p:spPr>
          <a:xfrm flipH="1">
            <a:off x="6447548" y="1090040"/>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1" name="Ellipse 110">
            <a:extLst>
              <a:ext uri="{FF2B5EF4-FFF2-40B4-BE49-F238E27FC236}">
                <a16:creationId xmlns:a16="http://schemas.microsoft.com/office/drawing/2014/main" id="{5B098FE4-47FC-4760-9DF0-71EC85DD3A53}"/>
              </a:ext>
            </a:extLst>
          </p:cNvPr>
          <p:cNvSpPr/>
          <p:nvPr/>
        </p:nvSpPr>
        <p:spPr>
          <a:xfrm>
            <a:off x="3601188" y="17840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DB66EB3C-13A2-457A-AB37-84853060AE64}"/>
              </a:ext>
            </a:extLst>
          </p:cNvPr>
          <p:cNvSpPr txBox="1"/>
          <p:nvPr/>
        </p:nvSpPr>
        <p:spPr>
          <a:xfrm flipH="1">
            <a:off x="3663910" y="17840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13" name="Ellipse 112">
            <a:extLst>
              <a:ext uri="{FF2B5EF4-FFF2-40B4-BE49-F238E27FC236}">
                <a16:creationId xmlns:a16="http://schemas.microsoft.com/office/drawing/2014/main" id="{598C1181-03BE-4C6B-B4EF-1E4A0DB09A20}"/>
              </a:ext>
            </a:extLst>
          </p:cNvPr>
          <p:cNvSpPr/>
          <p:nvPr/>
        </p:nvSpPr>
        <p:spPr>
          <a:xfrm>
            <a:off x="5034733" y="1123347"/>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4397CE8A-72CF-4CB9-851E-7ED1C315AC9C}"/>
              </a:ext>
            </a:extLst>
          </p:cNvPr>
          <p:cNvSpPr txBox="1"/>
          <p:nvPr/>
        </p:nvSpPr>
        <p:spPr>
          <a:xfrm flipH="1">
            <a:off x="5084563" y="1113721"/>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4" name="Ellipse 113">
            <a:extLst>
              <a:ext uri="{FF2B5EF4-FFF2-40B4-BE49-F238E27FC236}">
                <a16:creationId xmlns:a16="http://schemas.microsoft.com/office/drawing/2014/main" id="{691CB3FC-8AF4-4624-AD51-FEF07F5E0197}"/>
              </a:ext>
            </a:extLst>
          </p:cNvPr>
          <p:cNvSpPr/>
          <p:nvPr/>
        </p:nvSpPr>
        <p:spPr>
          <a:xfrm>
            <a:off x="5053859" y="160903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6" name="ZoneTexte 115">
            <a:extLst>
              <a:ext uri="{FF2B5EF4-FFF2-40B4-BE49-F238E27FC236}">
                <a16:creationId xmlns:a16="http://schemas.microsoft.com/office/drawing/2014/main" id="{A8C75AE1-476D-4A85-87F3-D890D4334552}"/>
              </a:ext>
            </a:extLst>
          </p:cNvPr>
          <p:cNvSpPr txBox="1"/>
          <p:nvPr/>
        </p:nvSpPr>
        <p:spPr>
          <a:xfrm flipH="1">
            <a:off x="5116581" y="1609034"/>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6" name="Ellipse 95">
            <a:extLst>
              <a:ext uri="{FF2B5EF4-FFF2-40B4-BE49-F238E27FC236}">
                <a16:creationId xmlns:a16="http://schemas.microsoft.com/office/drawing/2014/main" id="{8E07713D-BFA6-4D47-BD82-626745270645}"/>
              </a:ext>
            </a:extLst>
          </p:cNvPr>
          <p:cNvSpPr/>
          <p:nvPr/>
        </p:nvSpPr>
        <p:spPr>
          <a:xfrm>
            <a:off x="7904457" y="93868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7" name="ZoneTexte 96">
            <a:extLst>
              <a:ext uri="{FF2B5EF4-FFF2-40B4-BE49-F238E27FC236}">
                <a16:creationId xmlns:a16="http://schemas.microsoft.com/office/drawing/2014/main" id="{D2BB7B14-49B5-4905-B116-C926B14617C8}"/>
              </a:ext>
            </a:extLst>
          </p:cNvPr>
          <p:cNvSpPr txBox="1"/>
          <p:nvPr/>
        </p:nvSpPr>
        <p:spPr>
          <a:xfrm flipH="1">
            <a:off x="7954287" y="929055"/>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98" name="Ellipse 97">
            <a:extLst>
              <a:ext uri="{FF2B5EF4-FFF2-40B4-BE49-F238E27FC236}">
                <a16:creationId xmlns:a16="http://schemas.microsoft.com/office/drawing/2014/main" id="{163615F8-02C0-4E73-90B8-92F49D8A3C69}"/>
              </a:ext>
            </a:extLst>
          </p:cNvPr>
          <p:cNvSpPr/>
          <p:nvPr/>
        </p:nvSpPr>
        <p:spPr>
          <a:xfrm>
            <a:off x="6420811" y="16255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0" name="ZoneTexte 119">
            <a:extLst>
              <a:ext uri="{FF2B5EF4-FFF2-40B4-BE49-F238E27FC236}">
                <a16:creationId xmlns:a16="http://schemas.microsoft.com/office/drawing/2014/main" id="{B2E64265-1D8B-4CD5-8EA6-8885002D7199}"/>
              </a:ext>
            </a:extLst>
          </p:cNvPr>
          <p:cNvSpPr txBox="1"/>
          <p:nvPr/>
        </p:nvSpPr>
        <p:spPr>
          <a:xfrm flipH="1">
            <a:off x="6483533" y="162557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9" name="Ellipse 98">
            <a:extLst>
              <a:ext uri="{FF2B5EF4-FFF2-40B4-BE49-F238E27FC236}">
                <a16:creationId xmlns:a16="http://schemas.microsoft.com/office/drawing/2014/main" id="{3F2B76B4-0CE6-47FD-B33F-3458336B9E91}"/>
              </a:ext>
            </a:extLst>
          </p:cNvPr>
          <p:cNvSpPr/>
          <p:nvPr/>
        </p:nvSpPr>
        <p:spPr>
          <a:xfrm>
            <a:off x="5056645" y="207793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0" name="ZoneTexte 99">
            <a:extLst>
              <a:ext uri="{FF2B5EF4-FFF2-40B4-BE49-F238E27FC236}">
                <a16:creationId xmlns:a16="http://schemas.microsoft.com/office/drawing/2014/main" id="{DBAE3BD7-EBC5-4ABC-BF3E-2E837D1D4FB0}"/>
              </a:ext>
            </a:extLst>
          </p:cNvPr>
          <p:cNvSpPr txBox="1"/>
          <p:nvPr/>
        </p:nvSpPr>
        <p:spPr>
          <a:xfrm flipH="1">
            <a:off x="5119367" y="207793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8" name="Ellipse 127">
            <a:extLst>
              <a:ext uri="{FF2B5EF4-FFF2-40B4-BE49-F238E27FC236}">
                <a16:creationId xmlns:a16="http://schemas.microsoft.com/office/drawing/2014/main" id="{EF1C2581-36B9-41CB-A9EB-5E0DBFEDED71}"/>
              </a:ext>
            </a:extLst>
          </p:cNvPr>
          <p:cNvSpPr/>
          <p:nvPr/>
        </p:nvSpPr>
        <p:spPr>
          <a:xfrm>
            <a:off x="7916931" y="16277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5" name="ZoneTexte 134">
            <a:extLst>
              <a:ext uri="{FF2B5EF4-FFF2-40B4-BE49-F238E27FC236}">
                <a16:creationId xmlns:a16="http://schemas.microsoft.com/office/drawing/2014/main" id="{44149986-829C-4B3B-969B-ED2372BA83C3}"/>
              </a:ext>
            </a:extLst>
          </p:cNvPr>
          <p:cNvSpPr txBox="1"/>
          <p:nvPr/>
        </p:nvSpPr>
        <p:spPr>
          <a:xfrm flipH="1">
            <a:off x="7979653" y="1627775"/>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1" name="Ellipse 120">
            <a:extLst>
              <a:ext uri="{FF2B5EF4-FFF2-40B4-BE49-F238E27FC236}">
                <a16:creationId xmlns:a16="http://schemas.microsoft.com/office/drawing/2014/main" id="{B6D57746-B457-46EF-A7FA-D116D14E7B7E}"/>
              </a:ext>
            </a:extLst>
          </p:cNvPr>
          <p:cNvSpPr/>
          <p:nvPr/>
        </p:nvSpPr>
        <p:spPr>
          <a:xfrm>
            <a:off x="9328255" y="9053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A9A5142-71C2-4AA0-8061-BB7FA85DAA7A}"/>
              </a:ext>
            </a:extLst>
          </p:cNvPr>
          <p:cNvSpPr txBox="1"/>
          <p:nvPr/>
        </p:nvSpPr>
        <p:spPr>
          <a:xfrm flipH="1">
            <a:off x="9390977" y="9053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93" name="Ellipse 92">
            <a:extLst>
              <a:ext uri="{FF2B5EF4-FFF2-40B4-BE49-F238E27FC236}">
                <a16:creationId xmlns:a16="http://schemas.microsoft.com/office/drawing/2014/main" id="{2D61CA19-5D5B-45FE-A547-BB425DAB33B9}"/>
              </a:ext>
            </a:extLst>
          </p:cNvPr>
          <p:cNvSpPr/>
          <p:nvPr/>
        </p:nvSpPr>
        <p:spPr>
          <a:xfrm>
            <a:off x="9328255" y="153021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7BF6CD5D-318F-4D9A-B08D-B756EC12E235}"/>
              </a:ext>
            </a:extLst>
          </p:cNvPr>
          <p:cNvSpPr txBox="1"/>
          <p:nvPr/>
        </p:nvSpPr>
        <p:spPr>
          <a:xfrm flipH="1">
            <a:off x="9390977" y="153021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71" name="Flèche : bas 70">
            <a:extLst>
              <a:ext uri="{FF2B5EF4-FFF2-40B4-BE49-F238E27FC236}">
                <a16:creationId xmlns:a16="http://schemas.microsoft.com/office/drawing/2014/main" id="{F7150034-1797-4FC7-A20C-D80C42EFC6B9}"/>
              </a:ext>
            </a:extLst>
          </p:cNvPr>
          <p:cNvSpPr/>
          <p:nvPr/>
        </p:nvSpPr>
        <p:spPr>
          <a:xfrm>
            <a:off x="10778723" y="5393635"/>
            <a:ext cx="412523" cy="124570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ZoneTexte 71">
            <a:extLst>
              <a:ext uri="{FF2B5EF4-FFF2-40B4-BE49-F238E27FC236}">
                <a16:creationId xmlns:a16="http://schemas.microsoft.com/office/drawing/2014/main" id="{8FFCE51C-5A79-4A62-85DF-7E82B704D2C5}"/>
              </a:ext>
            </a:extLst>
          </p:cNvPr>
          <p:cNvSpPr txBox="1"/>
          <p:nvPr/>
        </p:nvSpPr>
        <p:spPr>
          <a:xfrm>
            <a:off x="258618" y="228701"/>
            <a:ext cx="5318251" cy="523220"/>
          </a:xfrm>
          <a:prstGeom prst="rect">
            <a:avLst/>
          </a:prstGeom>
          <a:noFill/>
        </p:spPr>
        <p:txBody>
          <a:bodyPr wrap="none" rtlCol="0">
            <a:spAutoFit/>
          </a:bodyPr>
          <a:lstStyle/>
          <a:p>
            <a:r>
              <a:rPr lang="fr-FR" sz="2800" b="1" dirty="0"/>
              <a:t>CAS 1 : l’humain prend 1 bouchon.</a:t>
            </a:r>
          </a:p>
        </p:txBody>
      </p:sp>
      <p:sp>
        <p:nvSpPr>
          <p:cNvPr id="73" name="ZoneTexte 72">
            <a:extLst>
              <a:ext uri="{FF2B5EF4-FFF2-40B4-BE49-F238E27FC236}">
                <a16:creationId xmlns:a16="http://schemas.microsoft.com/office/drawing/2014/main" id="{F98EAF42-738E-465E-9E03-BD2B8F703B59}"/>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74" name="ZoneTexte 73">
            <a:extLst>
              <a:ext uri="{FF2B5EF4-FFF2-40B4-BE49-F238E27FC236}">
                <a16:creationId xmlns:a16="http://schemas.microsoft.com/office/drawing/2014/main" id="{21747F5A-B740-4711-89D8-B32C605231C6}"/>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75" name="ZoneTexte 74">
            <a:extLst>
              <a:ext uri="{FF2B5EF4-FFF2-40B4-BE49-F238E27FC236}">
                <a16:creationId xmlns:a16="http://schemas.microsoft.com/office/drawing/2014/main" id="{EF032FF9-886E-49C7-BEB0-5DAD3AAF4A41}"/>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76" name="ZoneTexte 75">
            <a:extLst>
              <a:ext uri="{FF2B5EF4-FFF2-40B4-BE49-F238E27FC236}">
                <a16:creationId xmlns:a16="http://schemas.microsoft.com/office/drawing/2014/main" id="{BD1225A1-2709-439E-82F0-71E1198CDFC4}"/>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87" name="ZoneTexte 86">
            <a:extLst>
              <a:ext uri="{FF2B5EF4-FFF2-40B4-BE49-F238E27FC236}">
                <a16:creationId xmlns:a16="http://schemas.microsoft.com/office/drawing/2014/main" id="{7585C131-E25F-48A6-83ED-72E383DF7156}"/>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92" name="ZoneTexte 91">
            <a:extLst>
              <a:ext uri="{FF2B5EF4-FFF2-40B4-BE49-F238E27FC236}">
                <a16:creationId xmlns:a16="http://schemas.microsoft.com/office/drawing/2014/main" id="{18717049-B0CC-4741-938E-B6BF9F5D83E8}"/>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01" name="ZoneTexte 100">
            <a:extLst>
              <a:ext uri="{FF2B5EF4-FFF2-40B4-BE49-F238E27FC236}">
                <a16:creationId xmlns:a16="http://schemas.microsoft.com/office/drawing/2014/main" id="{81F3F5A7-06BB-4571-9DA0-B57E720E6ADA}"/>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05" name="ZoneTexte 104">
            <a:extLst>
              <a:ext uri="{FF2B5EF4-FFF2-40B4-BE49-F238E27FC236}">
                <a16:creationId xmlns:a16="http://schemas.microsoft.com/office/drawing/2014/main" id="{2DFA686B-7223-4675-9144-87B0DC004D6F}"/>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4097808353"/>
      </p:ext>
    </p:extLst>
  </p:cSld>
  <p:clrMapOvr>
    <a:masterClrMapping/>
  </p:clrMapOvr>
  <mc:AlternateContent xmlns:mc="http://schemas.openxmlformats.org/markup-compatibility/2006" xmlns:p14="http://schemas.microsoft.com/office/powerpoint/2010/main">
    <mc:Choice Requires="p14">
      <p:transition spd="slow" p14:dur="2000" advTm="2212"/>
    </mc:Choice>
    <mc:Fallback xmlns="">
      <p:transition spd="slow" advTm="22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 0 L 0 0.25 E" pathEditMode="relative" ptsTypes="">
                                      <p:cBhvr>
                                        <p:cTn id="13" dur="2000" fill="hold"/>
                                        <p:tgtEl>
                                          <p:spTgt spid="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94415" y="4421376"/>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61445" y="4465461"/>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31467" y="4487554"/>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463655"/>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1715" y="4487554"/>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34736" y="4492720"/>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84261" y="4487554"/>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92116" y="6021292"/>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7855911" y="373841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601616" y="3762400"/>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341635" y="3710779"/>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Ellipse 83">
            <a:extLst>
              <a:ext uri="{FF2B5EF4-FFF2-40B4-BE49-F238E27FC236}">
                <a16:creationId xmlns:a16="http://schemas.microsoft.com/office/drawing/2014/main" id="{F1655F9A-1156-4495-AAA6-B9C403E6DC86}"/>
              </a:ext>
            </a:extLst>
          </p:cNvPr>
          <p:cNvSpPr/>
          <p:nvPr/>
        </p:nvSpPr>
        <p:spPr>
          <a:xfrm>
            <a:off x="2156603" y="661210"/>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19325" y="661210"/>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626427" y="291878"/>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89149" y="291878"/>
            <a:ext cx="205221" cy="369332"/>
          </a:xfrm>
          <a:prstGeom prst="rect">
            <a:avLst/>
          </a:prstGeom>
          <a:noFill/>
        </p:spPr>
        <p:txBody>
          <a:bodyPr wrap="square" rtlCol="0">
            <a:spAutoFit/>
          </a:bodyPr>
          <a:lstStyle/>
          <a:p>
            <a:r>
              <a:rPr lang="fr-FR" b="1" dirty="0">
                <a:solidFill>
                  <a:schemeClr val="bg1">
                    <a:lumMod val="65000"/>
                  </a:schemeClr>
                </a:solidFill>
              </a:rPr>
              <a:t>2</a:t>
            </a:r>
          </a:p>
        </p:txBody>
      </p:sp>
      <p:grpSp>
        <p:nvGrpSpPr>
          <p:cNvPr id="77" name="Groupe 76">
            <a:extLst>
              <a:ext uri="{FF2B5EF4-FFF2-40B4-BE49-F238E27FC236}">
                <a16:creationId xmlns:a16="http://schemas.microsoft.com/office/drawing/2014/main" id="{7242BE56-1887-4AE1-BC31-B4AC952A3B86}"/>
              </a:ext>
            </a:extLst>
          </p:cNvPr>
          <p:cNvGrpSpPr/>
          <p:nvPr/>
        </p:nvGrpSpPr>
        <p:grpSpPr>
          <a:xfrm>
            <a:off x="6277846" y="3752774"/>
            <a:ext cx="387831" cy="369332"/>
            <a:chOff x="4159276" y="848064"/>
            <a:chExt cx="387831" cy="369332"/>
          </a:xfrm>
        </p:grpSpPr>
        <p:sp>
          <p:nvSpPr>
            <p:cNvPr id="78" name="Ellipse 77">
              <a:extLst>
                <a:ext uri="{FF2B5EF4-FFF2-40B4-BE49-F238E27FC236}">
                  <a16:creationId xmlns:a16="http://schemas.microsoft.com/office/drawing/2014/main" id="{A2C72066-5FB5-4AF1-BD0F-E43606544D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21A4BA8-0895-4654-BE5F-0823DB119D0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sp>
        <p:nvSpPr>
          <p:cNvPr id="83" name="Ellipse 82">
            <a:extLst>
              <a:ext uri="{FF2B5EF4-FFF2-40B4-BE49-F238E27FC236}">
                <a16:creationId xmlns:a16="http://schemas.microsoft.com/office/drawing/2014/main" id="{1F2FDB9E-A138-43D3-8B58-A7B572C47207}"/>
              </a:ext>
            </a:extLst>
          </p:cNvPr>
          <p:cNvSpPr/>
          <p:nvPr/>
        </p:nvSpPr>
        <p:spPr>
          <a:xfrm>
            <a:off x="6397737" y="248118"/>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6" name="ZoneTexte 85">
            <a:extLst>
              <a:ext uri="{FF2B5EF4-FFF2-40B4-BE49-F238E27FC236}">
                <a16:creationId xmlns:a16="http://schemas.microsoft.com/office/drawing/2014/main" id="{86C42DB7-06BE-4C5F-82C1-AC253A3C3993}"/>
              </a:ext>
            </a:extLst>
          </p:cNvPr>
          <p:cNvSpPr txBox="1"/>
          <p:nvPr/>
        </p:nvSpPr>
        <p:spPr>
          <a:xfrm flipH="1">
            <a:off x="6447567" y="238492"/>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1" name="Ellipse 110">
            <a:extLst>
              <a:ext uri="{FF2B5EF4-FFF2-40B4-BE49-F238E27FC236}">
                <a16:creationId xmlns:a16="http://schemas.microsoft.com/office/drawing/2014/main" id="{5B098FE4-47FC-4760-9DF0-71EC85DD3A53}"/>
              </a:ext>
            </a:extLst>
          </p:cNvPr>
          <p:cNvSpPr/>
          <p:nvPr/>
        </p:nvSpPr>
        <p:spPr>
          <a:xfrm>
            <a:off x="3641001" y="78719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DB66EB3C-13A2-457A-AB37-84853060AE64}"/>
              </a:ext>
            </a:extLst>
          </p:cNvPr>
          <p:cNvSpPr txBox="1"/>
          <p:nvPr/>
        </p:nvSpPr>
        <p:spPr>
          <a:xfrm flipH="1">
            <a:off x="3703723" y="787191"/>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13" name="Ellipse 112">
            <a:extLst>
              <a:ext uri="{FF2B5EF4-FFF2-40B4-BE49-F238E27FC236}">
                <a16:creationId xmlns:a16="http://schemas.microsoft.com/office/drawing/2014/main" id="{598C1181-03BE-4C6B-B4EF-1E4A0DB09A20}"/>
              </a:ext>
            </a:extLst>
          </p:cNvPr>
          <p:cNvSpPr/>
          <p:nvPr/>
        </p:nvSpPr>
        <p:spPr>
          <a:xfrm>
            <a:off x="5048094" y="238492"/>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4397CE8A-72CF-4CB9-851E-7ED1C315AC9C}"/>
              </a:ext>
            </a:extLst>
          </p:cNvPr>
          <p:cNvSpPr txBox="1"/>
          <p:nvPr/>
        </p:nvSpPr>
        <p:spPr>
          <a:xfrm flipH="1">
            <a:off x="5097924" y="228866"/>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4" name="Ellipse 113">
            <a:extLst>
              <a:ext uri="{FF2B5EF4-FFF2-40B4-BE49-F238E27FC236}">
                <a16:creationId xmlns:a16="http://schemas.microsoft.com/office/drawing/2014/main" id="{691CB3FC-8AF4-4624-AD51-FEF07F5E0197}"/>
              </a:ext>
            </a:extLst>
          </p:cNvPr>
          <p:cNvSpPr/>
          <p:nvPr/>
        </p:nvSpPr>
        <p:spPr>
          <a:xfrm>
            <a:off x="5067220" y="72417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6" name="ZoneTexte 115">
            <a:extLst>
              <a:ext uri="{FF2B5EF4-FFF2-40B4-BE49-F238E27FC236}">
                <a16:creationId xmlns:a16="http://schemas.microsoft.com/office/drawing/2014/main" id="{A8C75AE1-476D-4A85-87F3-D890D4334552}"/>
              </a:ext>
            </a:extLst>
          </p:cNvPr>
          <p:cNvSpPr txBox="1"/>
          <p:nvPr/>
        </p:nvSpPr>
        <p:spPr>
          <a:xfrm flipH="1">
            <a:off x="5129942" y="724179"/>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6" name="Ellipse 95">
            <a:extLst>
              <a:ext uri="{FF2B5EF4-FFF2-40B4-BE49-F238E27FC236}">
                <a16:creationId xmlns:a16="http://schemas.microsoft.com/office/drawing/2014/main" id="{8E07713D-BFA6-4D47-BD82-626745270645}"/>
              </a:ext>
            </a:extLst>
          </p:cNvPr>
          <p:cNvSpPr/>
          <p:nvPr/>
        </p:nvSpPr>
        <p:spPr>
          <a:xfrm>
            <a:off x="7801028" y="228866"/>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7" name="ZoneTexte 96">
            <a:extLst>
              <a:ext uri="{FF2B5EF4-FFF2-40B4-BE49-F238E27FC236}">
                <a16:creationId xmlns:a16="http://schemas.microsoft.com/office/drawing/2014/main" id="{D2BB7B14-49B5-4905-B116-C926B14617C8}"/>
              </a:ext>
            </a:extLst>
          </p:cNvPr>
          <p:cNvSpPr txBox="1"/>
          <p:nvPr/>
        </p:nvSpPr>
        <p:spPr>
          <a:xfrm flipH="1">
            <a:off x="7850858" y="219240"/>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98" name="Ellipse 97">
            <a:extLst>
              <a:ext uri="{FF2B5EF4-FFF2-40B4-BE49-F238E27FC236}">
                <a16:creationId xmlns:a16="http://schemas.microsoft.com/office/drawing/2014/main" id="{163615F8-02C0-4E73-90B8-92F49D8A3C69}"/>
              </a:ext>
            </a:extLst>
          </p:cNvPr>
          <p:cNvSpPr/>
          <p:nvPr/>
        </p:nvSpPr>
        <p:spPr>
          <a:xfrm>
            <a:off x="6420830" y="774027"/>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0" name="ZoneTexte 119">
            <a:extLst>
              <a:ext uri="{FF2B5EF4-FFF2-40B4-BE49-F238E27FC236}">
                <a16:creationId xmlns:a16="http://schemas.microsoft.com/office/drawing/2014/main" id="{B2E64265-1D8B-4CD5-8EA6-8885002D7199}"/>
              </a:ext>
            </a:extLst>
          </p:cNvPr>
          <p:cNvSpPr txBox="1"/>
          <p:nvPr/>
        </p:nvSpPr>
        <p:spPr>
          <a:xfrm flipH="1">
            <a:off x="6483552" y="774027"/>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9" name="Ellipse 98">
            <a:extLst>
              <a:ext uri="{FF2B5EF4-FFF2-40B4-BE49-F238E27FC236}">
                <a16:creationId xmlns:a16="http://schemas.microsoft.com/office/drawing/2014/main" id="{3F2B76B4-0CE6-47FD-B33F-3458336B9E91}"/>
              </a:ext>
            </a:extLst>
          </p:cNvPr>
          <p:cNvSpPr/>
          <p:nvPr/>
        </p:nvSpPr>
        <p:spPr>
          <a:xfrm>
            <a:off x="5070006" y="119308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0" name="ZoneTexte 99">
            <a:extLst>
              <a:ext uri="{FF2B5EF4-FFF2-40B4-BE49-F238E27FC236}">
                <a16:creationId xmlns:a16="http://schemas.microsoft.com/office/drawing/2014/main" id="{DBAE3BD7-EBC5-4ABC-BF3E-2E837D1D4FB0}"/>
              </a:ext>
            </a:extLst>
          </p:cNvPr>
          <p:cNvSpPr txBox="1"/>
          <p:nvPr/>
        </p:nvSpPr>
        <p:spPr>
          <a:xfrm flipH="1">
            <a:off x="5132728" y="119308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8" name="Ellipse 127">
            <a:extLst>
              <a:ext uri="{FF2B5EF4-FFF2-40B4-BE49-F238E27FC236}">
                <a16:creationId xmlns:a16="http://schemas.microsoft.com/office/drawing/2014/main" id="{EF1C2581-36B9-41CB-A9EB-5E0DBFEDED71}"/>
              </a:ext>
            </a:extLst>
          </p:cNvPr>
          <p:cNvSpPr/>
          <p:nvPr/>
        </p:nvSpPr>
        <p:spPr>
          <a:xfrm>
            <a:off x="7813502" y="917960"/>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5" name="ZoneTexte 134">
            <a:extLst>
              <a:ext uri="{FF2B5EF4-FFF2-40B4-BE49-F238E27FC236}">
                <a16:creationId xmlns:a16="http://schemas.microsoft.com/office/drawing/2014/main" id="{44149986-829C-4B3B-969B-ED2372BA83C3}"/>
              </a:ext>
            </a:extLst>
          </p:cNvPr>
          <p:cNvSpPr txBox="1"/>
          <p:nvPr/>
        </p:nvSpPr>
        <p:spPr>
          <a:xfrm flipH="1">
            <a:off x="7876224" y="917960"/>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1" name="Ellipse 120">
            <a:extLst>
              <a:ext uri="{FF2B5EF4-FFF2-40B4-BE49-F238E27FC236}">
                <a16:creationId xmlns:a16="http://schemas.microsoft.com/office/drawing/2014/main" id="{B6D57746-B457-46EF-A7FA-D116D14E7B7E}"/>
              </a:ext>
            </a:extLst>
          </p:cNvPr>
          <p:cNvSpPr/>
          <p:nvPr/>
        </p:nvSpPr>
        <p:spPr>
          <a:xfrm>
            <a:off x="9316473" y="238492"/>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A9A5142-71C2-4AA0-8061-BB7FA85DAA7A}"/>
              </a:ext>
            </a:extLst>
          </p:cNvPr>
          <p:cNvSpPr txBox="1"/>
          <p:nvPr/>
        </p:nvSpPr>
        <p:spPr>
          <a:xfrm flipH="1">
            <a:off x="9379195" y="238492"/>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93" name="Ellipse 92">
            <a:extLst>
              <a:ext uri="{FF2B5EF4-FFF2-40B4-BE49-F238E27FC236}">
                <a16:creationId xmlns:a16="http://schemas.microsoft.com/office/drawing/2014/main" id="{2D61CA19-5D5B-45FE-A547-BB425DAB33B9}"/>
              </a:ext>
            </a:extLst>
          </p:cNvPr>
          <p:cNvSpPr/>
          <p:nvPr/>
        </p:nvSpPr>
        <p:spPr>
          <a:xfrm>
            <a:off x="9316473" y="863333"/>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7BF6CD5D-318F-4D9A-B08D-B756EC12E235}"/>
              </a:ext>
            </a:extLst>
          </p:cNvPr>
          <p:cNvSpPr txBox="1"/>
          <p:nvPr/>
        </p:nvSpPr>
        <p:spPr>
          <a:xfrm flipH="1">
            <a:off x="9379195" y="863333"/>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71" name="Flèche : bas 70">
            <a:extLst>
              <a:ext uri="{FF2B5EF4-FFF2-40B4-BE49-F238E27FC236}">
                <a16:creationId xmlns:a16="http://schemas.microsoft.com/office/drawing/2014/main" id="{F7150034-1797-4FC7-A20C-D80C42EFC6B9}"/>
              </a:ext>
            </a:extLst>
          </p:cNvPr>
          <p:cNvSpPr/>
          <p:nvPr/>
        </p:nvSpPr>
        <p:spPr>
          <a:xfrm rot="10800000">
            <a:off x="9261279" y="2328932"/>
            <a:ext cx="412523" cy="52229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 coins arrondis 69">
            <a:extLst>
              <a:ext uri="{FF2B5EF4-FFF2-40B4-BE49-F238E27FC236}">
                <a16:creationId xmlns:a16="http://schemas.microsoft.com/office/drawing/2014/main" id="{B2BE885B-364D-4136-A93F-7BEC5B8C36FE}"/>
              </a:ext>
            </a:extLst>
          </p:cNvPr>
          <p:cNvSpPr/>
          <p:nvPr/>
        </p:nvSpPr>
        <p:spPr>
          <a:xfrm>
            <a:off x="10197920" y="2443701"/>
            <a:ext cx="1353230"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4" name="Connecteur droit avec flèche 73">
            <a:extLst>
              <a:ext uri="{FF2B5EF4-FFF2-40B4-BE49-F238E27FC236}">
                <a16:creationId xmlns:a16="http://schemas.microsoft.com/office/drawing/2014/main" id="{9E0A33CE-046B-40A5-B125-73AD4E1BF6A0}"/>
              </a:ext>
            </a:extLst>
          </p:cNvPr>
          <p:cNvCxnSpPr>
            <a:cxnSpLocks/>
          </p:cNvCxnSpPr>
          <p:nvPr/>
        </p:nvCxnSpPr>
        <p:spPr>
          <a:xfrm flipV="1">
            <a:off x="9749717" y="1889154"/>
            <a:ext cx="0" cy="16495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5" name="Flèche : bas 74">
            <a:extLst>
              <a:ext uri="{FF2B5EF4-FFF2-40B4-BE49-F238E27FC236}">
                <a16:creationId xmlns:a16="http://schemas.microsoft.com/office/drawing/2014/main" id="{73AC2D61-72E2-4628-A2B0-97440CCCFD15}"/>
              </a:ext>
            </a:extLst>
          </p:cNvPr>
          <p:cNvSpPr/>
          <p:nvPr/>
        </p:nvSpPr>
        <p:spPr>
          <a:xfrm rot="10800000">
            <a:off x="7834260" y="2281924"/>
            <a:ext cx="412523" cy="52229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Flèche : bas 75">
            <a:extLst>
              <a:ext uri="{FF2B5EF4-FFF2-40B4-BE49-F238E27FC236}">
                <a16:creationId xmlns:a16="http://schemas.microsoft.com/office/drawing/2014/main" id="{9262ADFA-3C46-469B-BFBF-E5DE1076137A}"/>
              </a:ext>
            </a:extLst>
          </p:cNvPr>
          <p:cNvSpPr/>
          <p:nvPr/>
        </p:nvSpPr>
        <p:spPr>
          <a:xfrm rot="10800000">
            <a:off x="6420830" y="2309680"/>
            <a:ext cx="412523" cy="52229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ZoneTexte 86">
            <a:extLst>
              <a:ext uri="{FF2B5EF4-FFF2-40B4-BE49-F238E27FC236}">
                <a16:creationId xmlns:a16="http://schemas.microsoft.com/office/drawing/2014/main" id="{1181D861-92BA-49FE-8807-1E820C4240A2}"/>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92" name="ZoneTexte 91">
            <a:extLst>
              <a:ext uri="{FF2B5EF4-FFF2-40B4-BE49-F238E27FC236}">
                <a16:creationId xmlns:a16="http://schemas.microsoft.com/office/drawing/2014/main" id="{7F7E88DF-1E79-43B7-8A15-A7B8BB235B48}"/>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01" name="ZoneTexte 100">
            <a:extLst>
              <a:ext uri="{FF2B5EF4-FFF2-40B4-BE49-F238E27FC236}">
                <a16:creationId xmlns:a16="http://schemas.microsoft.com/office/drawing/2014/main" id="{FF905553-A367-4CF0-A852-20726758391D}"/>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05" name="ZoneTexte 104">
            <a:extLst>
              <a:ext uri="{FF2B5EF4-FFF2-40B4-BE49-F238E27FC236}">
                <a16:creationId xmlns:a16="http://schemas.microsoft.com/office/drawing/2014/main" id="{AE411D58-9EC2-4A49-AAC1-47A8865916B2}"/>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06" name="ZoneTexte 105">
            <a:extLst>
              <a:ext uri="{FF2B5EF4-FFF2-40B4-BE49-F238E27FC236}">
                <a16:creationId xmlns:a16="http://schemas.microsoft.com/office/drawing/2014/main" id="{16A054D6-A32F-4B33-8073-9305F53B936A}"/>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07" name="ZoneTexte 106">
            <a:extLst>
              <a:ext uri="{FF2B5EF4-FFF2-40B4-BE49-F238E27FC236}">
                <a16:creationId xmlns:a16="http://schemas.microsoft.com/office/drawing/2014/main" id="{5C08B2C4-24C8-4EB6-958A-74257761277E}"/>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23" name="ZoneTexte 122">
            <a:extLst>
              <a:ext uri="{FF2B5EF4-FFF2-40B4-BE49-F238E27FC236}">
                <a16:creationId xmlns:a16="http://schemas.microsoft.com/office/drawing/2014/main" id="{E9CB0EB7-7302-4D52-9BFB-9FCA393EA4DE}"/>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24" name="ZoneTexte 123">
            <a:extLst>
              <a:ext uri="{FF2B5EF4-FFF2-40B4-BE49-F238E27FC236}">
                <a16:creationId xmlns:a16="http://schemas.microsoft.com/office/drawing/2014/main" id="{D2F0A26E-1159-4437-8B3C-4005923E520A}"/>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3437968735"/>
      </p:ext>
    </p:extLst>
  </p:cSld>
  <p:clrMapOvr>
    <a:masterClrMapping/>
  </p:clrMapOvr>
  <mc:AlternateContent xmlns:mc="http://schemas.openxmlformats.org/markup-compatibility/2006" xmlns:p14="http://schemas.microsoft.com/office/powerpoint/2010/main">
    <mc:Choice Requires="p14">
      <p:transition spd="slow" p14:dur="2000" advTm="2651"/>
    </mc:Choice>
    <mc:Fallback xmlns="">
      <p:transition spd="slow" advTm="26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2057 0.01505 L 0.01849 -0.325 " pathEditMode="relative" rAng="0" ptsTypes="AA">
                                      <p:cBhvr>
                                        <p:cTn id="13" dur="2000" fill="hold"/>
                                        <p:tgtEl>
                                          <p:spTgt spid="129"/>
                                        </p:tgtEl>
                                        <p:attrNameLst>
                                          <p:attrName>ppt_x</p:attrName>
                                          <p:attrName>ppt_y</p:attrName>
                                        </p:attrNameLst>
                                      </p:cBhvr>
                                      <p:rCtr x="-104" y="-17014"/>
                                    </p:animMotion>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1000"/>
                                        <p:tgtEl>
                                          <p:spTgt spid="71"/>
                                        </p:tgtEl>
                                      </p:cBhvr>
                                    </p:animEffect>
                                    <p:anim calcmode="lin" valueType="num">
                                      <p:cBhvr>
                                        <p:cTn id="19" dur="1000" fill="hold"/>
                                        <p:tgtEl>
                                          <p:spTgt spid="71"/>
                                        </p:tgtEl>
                                        <p:attrNameLst>
                                          <p:attrName>ppt_x</p:attrName>
                                        </p:attrNameLst>
                                      </p:cBhvr>
                                      <p:tavLst>
                                        <p:tav tm="0">
                                          <p:val>
                                            <p:strVal val="#ppt_x"/>
                                          </p:val>
                                        </p:tav>
                                        <p:tav tm="100000">
                                          <p:val>
                                            <p:strVal val="#ppt_x"/>
                                          </p:val>
                                        </p:tav>
                                      </p:tavLst>
                                    </p:anim>
                                    <p:anim calcmode="lin" valueType="num">
                                      <p:cBhvr>
                                        <p:cTn id="20" dur="1000" fill="hold"/>
                                        <p:tgtEl>
                                          <p:spTgt spid="7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1000"/>
                                        <p:tgtEl>
                                          <p:spTgt spid="75"/>
                                        </p:tgtEl>
                                      </p:cBhvr>
                                    </p:animEffect>
                                    <p:anim calcmode="lin" valueType="num">
                                      <p:cBhvr>
                                        <p:cTn id="24" dur="1000" fill="hold"/>
                                        <p:tgtEl>
                                          <p:spTgt spid="75"/>
                                        </p:tgtEl>
                                        <p:attrNameLst>
                                          <p:attrName>ppt_x</p:attrName>
                                        </p:attrNameLst>
                                      </p:cBhvr>
                                      <p:tavLst>
                                        <p:tav tm="0">
                                          <p:val>
                                            <p:strVal val="#ppt_x"/>
                                          </p:val>
                                        </p:tav>
                                        <p:tav tm="100000">
                                          <p:val>
                                            <p:strVal val="#ppt_x"/>
                                          </p:val>
                                        </p:tav>
                                      </p:tavLst>
                                    </p:anim>
                                    <p:anim calcmode="lin" valueType="num">
                                      <p:cBhvr>
                                        <p:cTn id="25" dur="1000" fill="hold"/>
                                        <p:tgtEl>
                                          <p:spTgt spid="7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1000"/>
                                        <p:tgtEl>
                                          <p:spTgt spid="76"/>
                                        </p:tgtEl>
                                      </p:cBhvr>
                                    </p:animEffect>
                                    <p:anim calcmode="lin" valueType="num">
                                      <p:cBhvr>
                                        <p:cTn id="29" dur="1000" fill="hold"/>
                                        <p:tgtEl>
                                          <p:spTgt spid="76"/>
                                        </p:tgtEl>
                                        <p:attrNameLst>
                                          <p:attrName>ppt_x</p:attrName>
                                        </p:attrNameLst>
                                      </p:cBhvr>
                                      <p:tavLst>
                                        <p:tav tm="0">
                                          <p:val>
                                            <p:strVal val="#ppt_x"/>
                                          </p:val>
                                        </p:tav>
                                        <p:tav tm="100000">
                                          <p:val>
                                            <p:strVal val="#ppt_x"/>
                                          </p:val>
                                        </p:tav>
                                      </p:tavLst>
                                    </p:anim>
                                    <p:anim calcmode="lin" valueType="num">
                                      <p:cBhvr>
                                        <p:cTn id="30"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2.91667E-6 -3.7037E-6 L -0.01289 -0.40185 " pathEditMode="relative" rAng="0" ptsTypes="AA">
                                      <p:cBhvr>
                                        <p:cTn id="34" dur="2000" fill="hold"/>
                                        <p:tgtEl>
                                          <p:spTgt spid="28"/>
                                        </p:tgtEl>
                                        <p:attrNameLst>
                                          <p:attrName>ppt_x</p:attrName>
                                          <p:attrName>ppt_y</p:attrName>
                                        </p:attrNameLst>
                                      </p:cBhvr>
                                      <p:rCtr x="-651" y="-20093"/>
                                    </p:animMotion>
                                  </p:childTnLst>
                                </p:cTn>
                              </p:par>
                              <p:par>
                                <p:cTn id="35" presetID="64" presetClass="path" presetSubtype="0" accel="50000" decel="50000" fill="hold" nodeType="withEffect">
                                  <p:stCondLst>
                                    <p:cond delay="0"/>
                                  </p:stCondLst>
                                  <p:childTnLst>
                                    <p:animMotion origin="layout" path="M -2.70833E-6 1.85185E-6 L -0.00481 -0.40834 " pathEditMode="relative" rAng="0" ptsTypes="AA">
                                      <p:cBhvr>
                                        <p:cTn id="36" dur="2000" fill="hold"/>
                                        <p:tgtEl>
                                          <p:spTgt spid="27"/>
                                        </p:tgtEl>
                                        <p:attrNameLst>
                                          <p:attrName>ppt_x</p:attrName>
                                          <p:attrName>ppt_y</p:attrName>
                                        </p:attrNameLst>
                                      </p:cBhvr>
                                      <p:rCtr x="-247" y="-20417"/>
                                    </p:animMotion>
                                  </p:childTnLst>
                                </p:cTn>
                              </p:par>
                              <p:par>
                                <p:cTn id="37" presetID="64" presetClass="path" presetSubtype="0" accel="50000" decel="50000" fill="hold" nodeType="withEffect">
                                  <p:stCondLst>
                                    <p:cond delay="0"/>
                                  </p:stCondLst>
                                  <p:childTnLst>
                                    <p:animMotion origin="layout" path="M -8.33333E-7 -3.7037E-6 L -8.33333E-7 -0.4037 " pathEditMode="relative" rAng="0" ptsTypes="AA">
                                      <p:cBhvr>
                                        <p:cTn id="38" dur="2000" fill="hold"/>
                                        <p:tgtEl>
                                          <p:spTgt spid="26"/>
                                        </p:tgtEl>
                                        <p:attrNameLst>
                                          <p:attrName>ppt_x</p:attrName>
                                          <p:attrName>ppt_y</p:attrName>
                                        </p:attrNameLst>
                                      </p:cBhvr>
                                      <p:rCtr x="0" y="-20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5" grpId="0" animBg="1"/>
      <p:bldP spid="7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94415" y="4421376"/>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61445" y="4465461"/>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31467" y="4487554"/>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463655"/>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397737" y="5994667"/>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801028" y="5994940"/>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220780" y="5994667"/>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92116" y="6021292"/>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7855911" y="373841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601616" y="3762400"/>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316473" y="1433046"/>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Ellipse 83">
            <a:extLst>
              <a:ext uri="{FF2B5EF4-FFF2-40B4-BE49-F238E27FC236}">
                <a16:creationId xmlns:a16="http://schemas.microsoft.com/office/drawing/2014/main" id="{F1655F9A-1156-4495-AAA6-B9C403E6DC86}"/>
              </a:ext>
            </a:extLst>
          </p:cNvPr>
          <p:cNvSpPr/>
          <p:nvPr/>
        </p:nvSpPr>
        <p:spPr>
          <a:xfrm>
            <a:off x="2156603" y="661210"/>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19325" y="661210"/>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626427" y="291878"/>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89149" y="291878"/>
            <a:ext cx="205221" cy="369332"/>
          </a:xfrm>
          <a:prstGeom prst="rect">
            <a:avLst/>
          </a:prstGeom>
          <a:noFill/>
        </p:spPr>
        <p:txBody>
          <a:bodyPr wrap="square" rtlCol="0">
            <a:spAutoFit/>
          </a:bodyPr>
          <a:lstStyle/>
          <a:p>
            <a:r>
              <a:rPr lang="fr-FR" b="1" dirty="0">
                <a:solidFill>
                  <a:schemeClr val="bg1">
                    <a:lumMod val="65000"/>
                  </a:schemeClr>
                </a:solidFill>
              </a:rPr>
              <a:t>2</a:t>
            </a:r>
          </a:p>
        </p:txBody>
      </p:sp>
      <p:grpSp>
        <p:nvGrpSpPr>
          <p:cNvPr id="77" name="Groupe 76">
            <a:extLst>
              <a:ext uri="{FF2B5EF4-FFF2-40B4-BE49-F238E27FC236}">
                <a16:creationId xmlns:a16="http://schemas.microsoft.com/office/drawing/2014/main" id="{7242BE56-1887-4AE1-BC31-B4AC952A3B86}"/>
              </a:ext>
            </a:extLst>
          </p:cNvPr>
          <p:cNvGrpSpPr/>
          <p:nvPr/>
        </p:nvGrpSpPr>
        <p:grpSpPr>
          <a:xfrm>
            <a:off x="6277846" y="3752774"/>
            <a:ext cx="387831" cy="369332"/>
            <a:chOff x="4159276" y="848064"/>
            <a:chExt cx="387831" cy="369332"/>
          </a:xfrm>
        </p:grpSpPr>
        <p:sp>
          <p:nvSpPr>
            <p:cNvPr id="78" name="Ellipse 77">
              <a:extLst>
                <a:ext uri="{FF2B5EF4-FFF2-40B4-BE49-F238E27FC236}">
                  <a16:creationId xmlns:a16="http://schemas.microsoft.com/office/drawing/2014/main" id="{A2C72066-5FB5-4AF1-BD0F-E43606544D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21A4BA8-0895-4654-BE5F-0823DB119D0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sp>
        <p:nvSpPr>
          <p:cNvPr id="83" name="Ellipse 82">
            <a:extLst>
              <a:ext uri="{FF2B5EF4-FFF2-40B4-BE49-F238E27FC236}">
                <a16:creationId xmlns:a16="http://schemas.microsoft.com/office/drawing/2014/main" id="{1F2FDB9E-A138-43D3-8B58-A7B572C47207}"/>
              </a:ext>
            </a:extLst>
          </p:cNvPr>
          <p:cNvSpPr/>
          <p:nvPr/>
        </p:nvSpPr>
        <p:spPr>
          <a:xfrm>
            <a:off x="6397737" y="248118"/>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6" name="ZoneTexte 85">
            <a:extLst>
              <a:ext uri="{FF2B5EF4-FFF2-40B4-BE49-F238E27FC236}">
                <a16:creationId xmlns:a16="http://schemas.microsoft.com/office/drawing/2014/main" id="{86C42DB7-06BE-4C5F-82C1-AC253A3C3993}"/>
              </a:ext>
            </a:extLst>
          </p:cNvPr>
          <p:cNvSpPr txBox="1"/>
          <p:nvPr/>
        </p:nvSpPr>
        <p:spPr>
          <a:xfrm flipH="1">
            <a:off x="6447567" y="238492"/>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1" name="Ellipse 110">
            <a:extLst>
              <a:ext uri="{FF2B5EF4-FFF2-40B4-BE49-F238E27FC236}">
                <a16:creationId xmlns:a16="http://schemas.microsoft.com/office/drawing/2014/main" id="{5B098FE4-47FC-4760-9DF0-71EC85DD3A53}"/>
              </a:ext>
            </a:extLst>
          </p:cNvPr>
          <p:cNvSpPr/>
          <p:nvPr/>
        </p:nvSpPr>
        <p:spPr>
          <a:xfrm>
            <a:off x="3641001" y="78719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DB66EB3C-13A2-457A-AB37-84853060AE64}"/>
              </a:ext>
            </a:extLst>
          </p:cNvPr>
          <p:cNvSpPr txBox="1"/>
          <p:nvPr/>
        </p:nvSpPr>
        <p:spPr>
          <a:xfrm flipH="1">
            <a:off x="3703723" y="787191"/>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13" name="Ellipse 112">
            <a:extLst>
              <a:ext uri="{FF2B5EF4-FFF2-40B4-BE49-F238E27FC236}">
                <a16:creationId xmlns:a16="http://schemas.microsoft.com/office/drawing/2014/main" id="{598C1181-03BE-4C6B-B4EF-1E4A0DB09A20}"/>
              </a:ext>
            </a:extLst>
          </p:cNvPr>
          <p:cNvSpPr/>
          <p:nvPr/>
        </p:nvSpPr>
        <p:spPr>
          <a:xfrm>
            <a:off x="5048094" y="238492"/>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4397CE8A-72CF-4CB9-851E-7ED1C315AC9C}"/>
              </a:ext>
            </a:extLst>
          </p:cNvPr>
          <p:cNvSpPr txBox="1"/>
          <p:nvPr/>
        </p:nvSpPr>
        <p:spPr>
          <a:xfrm flipH="1">
            <a:off x="5097924" y="228866"/>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4" name="Ellipse 113">
            <a:extLst>
              <a:ext uri="{FF2B5EF4-FFF2-40B4-BE49-F238E27FC236}">
                <a16:creationId xmlns:a16="http://schemas.microsoft.com/office/drawing/2014/main" id="{691CB3FC-8AF4-4624-AD51-FEF07F5E0197}"/>
              </a:ext>
            </a:extLst>
          </p:cNvPr>
          <p:cNvSpPr/>
          <p:nvPr/>
        </p:nvSpPr>
        <p:spPr>
          <a:xfrm>
            <a:off x="5067220" y="72417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6" name="ZoneTexte 115">
            <a:extLst>
              <a:ext uri="{FF2B5EF4-FFF2-40B4-BE49-F238E27FC236}">
                <a16:creationId xmlns:a16="http://schemas.microsoft.com/office/drawing/2014/main" id="{A8C75AE1-476D-4A85-87F3-D890D4334552}"/>
              </a:ext>
            </a:extLst>
          </p:cNvPr>
          <p:cNvSpPr txBox="1"/>
          <p:nvPr/>
        </p:nvSpPr>
        <p:spPr>
          <a:xfrm flipH="1">
            <a:off x="5129942" y="724179"/>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6" name="Ellipse 95">
            <a:extLst>
              <a:ext uri="{FF2B5EF4-FFF2-40B4-BE49-F238E27FC236}">
                <a16:creationId xmlns:a16="http://schemas.microsoft.com/office/drawing/2014/main" id="{8E07713D-BFA6-4D47-BD82-626745270645}"/>
              </a:ext>
            </a:extLst>
          </p:cNvPr>
          <p:cNvSpPr/>
          <p:nvPr/>
        </p:nvSpPr>
        <p:spPr>
          <a:xfrm>
            <a:off x="7801028" y="228866"/>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7" name="ZoneTexte 96">
            <a:extLst>
              <a:ext uri="{FF2B5EF4-FFF2-40B4-BE49-F238E27FC236}">
                <a16:creationId xmlns:a16="http://schemas.microsoft.com/office/drawing/2014/main" id="{D2BB7B14-49B5-4905-B116-C926B14617C8}"/>
              </a:ext>
            </a:extLst>
          </p:cNvPr>
          <p:cNvSpPr txBox="1"/>
          <p:nvPr/>
        </p:nvSpPr>
        <p:spPr>
          <a:xfrm flipH="1">
            <a:off x="7850858" y="219240"/>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98" name="Ellipse 97">
            <a:extLst>
              <a:ext uri="{FF2B5EF4-FFF2-40B4-BE49-F238E27FC236}">
                <a16:creationId xmlns:a16="http://schemas.microsoft.com/office/drawing/2014/main" id="{163615F8-02C0-4E73-90B8-92F49D8A3C69}"/>
              </a:ext>
            </a:extLst>
          </p:cNvPr>
          <p:cNvSpPr/>
          <p:nvPr/>
        </p:nvSpPr>
        <p:spPr>
          <a:xfrm>
            <a:off x="6420830" y="774027"/>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0" name="ZoneTexte 119">
            <a:extLst>
              <a:ext uri="{FF2B5EF4-FFF2-40B4-BE49-F238E27FC236}">
                <a16:creationId xmlns:a16="http://schemas.microsoft.com/office/drawing/2014/main" id="{B2E64265-1D8B-4CD5-8EA6-8885002D7199}"/>
              </a:ext>
            </a:extLst>
          </p:cNvPr>
          <p:cNvSpPr txBox="1"/>
          <p:nvPr/>
        </p:nvSpPr>
        <p:spPr>
          <a:xfrm flipH="1">
            <a:off x="6483552" y="774027"/>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9" name="Ellipse 98">
            <a:extLst>
              <a:ext uri="{FF2B5EF4-FFF2-40B4-BE49-F238E27FC236}">
                <a16:creationId xmlns:a16="http://schemas.microsoft.com/office/drawing/2014/main" id="{3F2B76B4-0CE6-47FD-B33F-3458336B9E91}"/>
              </a:ext>
            </a:extLst>
          </p:cNvPr>
          <p:cNvSpPr/>
          <p:nvPr/>
        </p:nvSpPr>
        <p:spPr>
          <a:xfrm>
            <a:off x="5070006" y="119308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0" name="ZoneTexte 99">
            <a:extLst>
              <a:ext uri="{FF2B5EF4-FFF2-40B4-BE49-F238E27FC236}">
                <a16:creationId xmlns:a16="http://schemas.microsoft.com/office/drawing/2014/main" id="{DBAE3BD7-EBC5-4ABC-BF3E-2E837D1D4FB0}"/>
              </a:ext>
            </a:extLst>
          </p:cNvPr>
          <p:cNvSpPr txBox="1"/>
          <p:nvPr/>
        </p:nvSpPr>
        <p:spPr>
          <a:xfrm flipH="1">
            <a:off x="5132728" y="119308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8" name="Ellipse 127">
            <a:extLst>
              <a:ext uri="{FF2B5EF4-FFF2-40B4-BE49-F238E27FC236}">
                <a16:creationId xmlns:a16="http://schemas.microsoft.com/office/drawing/2014/main" id="{EF1C2581-36B9-41CB-A9EB-5E0DBFEDED71}"/>
              </a:ext>
            </a:extLst>
          </p:cNvPr>
          <p:cNvSpPr/>
          <p:nvPr/>
        </p:nvSpPr>
        <p:spPr>
          <a:xfrm>
            <a:off x="7813502" y="917960"/>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5" name="ZoneTexte 134">
            <a:extLst>
              <a:ext uri="{FF2B5EF4-FFF2-40B4-BE49-F238E27FC236}">
                <a16:creationId xmlns:a16="http://schemas.microsoft.com/office/drawing/2014/main" id="{44149986-829C-4B3B-969B-ED2372BA83C3}"/>
              </a:ext>
            </a:extLst>
          </p:cNvPr>
          <p:cNvSpPr txBox="1"/>
          <p:nvPr/>
        </p:nvSpPr>
        <p:spPr>
          <a:xfrm flipH="1">
            <a:off x="7876224" y="917960"/>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1" name="Ellipse 120">
            <a:extLst>
              <a:ext uri="{FF2B5EF4-FFF2-40B4-BE49-F238E27FC236}">
                <a16:creationId xmlns:a16="http://schemas.microsoft.com/office/drawing/2014/main" id="{B6D57746-B457-46EF-A7FA-D116D14E7B7E}"/>
              </a:ext>
            </a:extLst>
          </p:cNvPr>
          <p:cNvSpPr/>
          <p:nvPr/>
        </p:nvSpPr>
        <p:spPr>
          <a:xfrm>
            <a:off x="9316473" y="238492"/>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A9A5142-71C2-4AA0-8061-BB7FA85DAA7A}"/>
              </a:ext>
            </a:extLst>
          </p:cNvPr>
          <p:cNvSpPr txBox="1"/>
          <p:nvPr/>
        </p:nvSpPr>
        <p:spPr>
          <a:xfrm flipH="1">
            <a:off x="9379195" y="238492"/>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93" name="Ellipse 92">
            <a:extLst>
              <a:ext uri="{FF2B5EF4-FFF2-40B4-BE49-F238E27FC236}">
                <a16:creationId xmlns:a16="http://schemas.microsoft.com/office/drawing/2014/main" id="{2D61CA19-5D5B-45FE-A547-BB425DAB33B9}"/>
              </a:ext>
            </a:extLst>
          </p:cNvPr>
          <p:cNvSpPr/>
          <p:nvPr/>
        </p:nvSpPr>
        <p:spPr>
          <a:xfrm>
            <a:off x="9316473" y="863333"/>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7BF6CD5D-318F-4D9A-B08D-B756EC12E235}"/>
              </a:ext>
            </a:extLst>
          </p:cNvPr>
          <p:cNvSpPr txBox="1"/>
          <p:nvPr/>
        </p:nvSpPr>
        <p:spPr>
          <a:xfrm flipH="1">
            <a:off x="9379195" y="863333"/>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70" name="Rectangle : coins arrondis 69">
            <a:extLst>
              <a:ext uri="{FF2B5EF4-FFF2-40B4-BE49-F238E27FC236}">
                <a16:creationId xmlns:a16="http://schemas.microsoft.com/office/drawing/2014/main" id="{B2BE885B-364D-4136-A93F-7BEC5B8C36FE}"/>
              </a:ext>
            </a:extLst>
          </p:cNvPr>
          <p:cNvSpPr/>
          <p:nvPr/>
        </p:nvSpPr>
        <p:spPr>
          <a:xfrm>
            <a:off x="10197920" y="2443701"/>
            <a:ext cx="1353230"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 coins arrondis 74">
            <a:extLst>
              <a:ext uri="{FF2B5EF4-FFF2-40B4-BE49-F238E27FC236}">
                <a16:creationId xmlns:a16="http://schemas.microsoft.com/office/drawing/2014/main" id="{9121FC7B-28ED-45CB-BF8E-C8D4A1382FE2}"/>
              </a:ext>
            </a:extLst>
          </p:cNvPr>
          <p:cNvSpPr/>
          <p:nvPr/>
        </p:nvSpPr>
        <p:spPr>
          <a:xfrm>
            <a:off x="5940610" y="2443701"/>
            <a:ext cx="4184605"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53B507C7-CFC7-4736-B754-94B408F8BC9A}"/>
              </a:ext>
            </a:extLst>
          </p:cNvPr>
          <p:cNvSpPr txBox="1"/>
          <p:nvPr/>
        </p:nvSpPr>
        <p:spPr>
          <a:xfrm>
            <a:off x="258617" y="5236388"/>
            <a:ext cx="5609287" cy="1384995"/>
          </a:xfrm>
          <a:prstGeom prst="rect">
            <a:avLst/>
          </a:prstGeom>
          <a:noFill/>
        </p:spPr>
        <p:txBody>
          <a:bodyPr wrap="square" rtlCol="0">
            <a:spAutoFit/>
          </a:bodyPr>
          <a:lstStyle/>
          <a:p>
            <a:r>
              <a:rPr lang="fr-FR" sz="2800" b="1" dirty="0"/>
              <a:t>Il reste 4 bouchons à jouer : l’humain a perdu dans tous les cas ! La machine gagne.</a:t>
            </a:r>
          </a:p>
        </p:txBody>
      </p:sp>
      <p:sp>
        <p:nvSpPr>
          <p:cNvPr id="72" name="ZoneTexte 71">
            <a:extLst>
              <a:ext uri="{FF2B5EF4-FFF2-40B4-BE49-F238E27FC236}">
                <a16:creationId xmlns:a16="http://schemas.microsoft.com/office/drawing/2014/main" id="{1FEF1321-0AD5-43C3-A5D4-C14688284432}"/>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73" name="ZoneTexte 72">
            <a:extLst>
              <a:ext uri="{FF2B5EF4-FFF2-40B4-BE49-F238E27FC236}">
                <a16:creationId xmlns:a16="http://schemas.microsoft.com/office/drawing/2014/main" id="{6668D448-59F5-40A6-B6CD-C7DF31D70134}"/>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74" name="ZoneTexte 73">
            <a:extLst>
              <a:ext uri="{FF2B5EF4-FFF2-40B4-BE49-F238E27FC236}">
                <a16:creationId xmlns:a16="http://schemas.microsoft.com/office/drawing/2014/main" id="{B81CBDBD-DBF7-43AD-8022-19822820CEDC}"/>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76" name="ZoneTexte 75">
            <a:extLst>
              <a:ext uri="{FF2B5EF4-FFF2-40B4-BE49-F238E27FC236}">
                <a16:creationId xmlns:a16="http://schemas.microsoft.com/office/drawing/2014/main" id="{0B24D65A-FE9F-42A9-94B1-EB9B096C732A}"/>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87" name="ZoneTexte 86">
            <a:extLst>
              <a:ext uri="{FF2B5EF4-FFF2-40B4-BE49-F238E27FC236}">
                <a16:creationId xmlns:a16="http://schemas.microsoft.com/office/drawing/2014/main" id="{328339E5-25BC-4ADC-98BB-BE4F681002DB}"/>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92" name="ZoneTexte 91">
            <a:extLst>
              <a:ext uri="{FF2B5EF4-FFF2-40B4-BE49-F238E27FC236}">
                <a16:creationId xmlns:a16="http://schemas.microsoft.com/office/drawing/2014/main" id="{37D7E2BE-1A08-4ABB-A233-52F58F9A8EFB}"/>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01" name="ZoneTexte 100">
            <a:extLst>
              <a:ext uri="{FF2B5EF4-FFF2-40B4-BE49-F238E27FC236}">
                <a16:creationId xmlns:a16="http://schemas.microsoft.com/office/drawing/2014/main" id="{77F3C0EA-6A41-4C55-9F26-7A98A767C659}"/>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05" name="ZoneTexte 104">
            <a:extLst>
              <a:ext uri="{FF2B5EF4-FFF2-40B4-BE49-F238E27FC236}">
                <a16:creationId xmlns:a16="http://schemas.microsoft.com/office/drawing/2014/main" id="{B321D0A4-8E17-4AD9-80D5-8F60ECA71E2E}"/>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1323874087"/>
      </p:ext>
    </p:extLst>
  </p:cSld>
  <p:clrMapOvr>
    <a:masterClrMapping/>
  </p:clrMapOvr>
  <mc:AlternateContent xmlns:mc="http://schemas.openxmlformats.org/markup-compatibility/2006" xmlns:p14="http://schemas.microsoft.com/office/powerpoint/2010/main">
    <mc:Choice Requires="p14">
      <p:transition spd="slow" p14:dur="2000" advTm="4025"/>
    </mc:Choice>
    <mc:Fallback xmlns="">
      <p:transition spd="slow" advTm="4025"/>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94415" y="4421376"/>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61445" y="4465461"/>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31467" y="4487554"/>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463655"/>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1715" y="4487554"/>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34736" y="4492720"/>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84261" y="4487554"/>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04467" y="4483601"/>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7855911" y="373841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601616" y="3762400"/>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Ellipse 83">
            <a:extLst>
              <a:ext uri="{FF2B5EF4-FFF2-40B4-BE49-F238E27FC236}">
                <a16:creationId xmlns:a16="http://schemas.microsoft.com/office/drawing/2014/main" id="{F1655F9A-1156-4495-AAA6-B9C403E6DC86}"/>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586614" y="128876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49336" y="1288761"/>
            <a:ext cx="205221" cy="369332"/>
          </a:xfrm>
          <a:prstGeom prst="rect">
            <a:avLst/>
          </a:prstGeom>
          <a:noFill/>
        </p:spPr>
        <p:txBody>
          <a:bodyPr wrap="square" rtlCol="0">
            <a:spAutoFit/>
          </a:bodyPr>
          <a:lstStyle/>
          <a:p>
            <a:r>
              <a:rPr lang="fr-FR" b="1" dirty="0">
                <a:solidFill>
                  <a:schemeClr val="bg1">
                    <a:lumMod val="65000"/>
                  </a:schemeClr>
                </a:solidFill>
              </a:rPr>
              <a:t>2</a:t>
            </a:r>
          </a:p>
        </p:txBody>
      </p:sp>
      <p:grpSp>
        <p:nvGrpSpPr>
          <p:cNvPr id="77" name="Groupe 76">
            <a:extLst>
              <a:ext uri="{FF2B5EF4-FFF2-40B4-BE49-F238E27FC236}">
                <a16:creationId xmlns:a16="http://schemas.microsoft.com/office/drawing/2014/main" id="{7242BE56-1887-4AE1-BC31-B4AC952A3B86}"/>
              </a:ext>
            </a:extLst>
          </p:cNvPr>
          <p:cNvGrpSpPr/>
          <p:nvPr/>
        </p:nvGrpSpPr>
        <p:grpSpPr>
          <a:xfrm>
            <a:off x="6277846" y="3752774"/>
            <a:ext cx="387831" cy="369332"/>
            <a:chOff x="4159276" y="848064"/>
            <a:chExt cx="387831" cy="369332"/>
          </a:xfrm>
        </p:grpSpPr>
        <p:sp>
          <p:nvSpPr>
            <p:cNvPr id="78" name="Ellipse 77">
              <a:extLst>
                <a:ext uri="{FF2B5EF4-FFF2-40B4-BE49-F238E27FC236}">
                  <a16:creationId xmlns:a16="http://schemas.microsoft.com/office/drawing/2014/main" id="{A2C72066-5FB5-4AF1-BD0F-E43606544D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21A4BA8-0895-4654-BE5F-0823DB119D0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sp>
        <p:nvSpPr>
          <p:cNvPr id="83" name="Ellipse 82">
            <a:extLst>
              <a:ext uri="{FF2B5EF4-FFF2-40B4-BE49-F238E27FC236}">
                <a16:creationId xmlns:a16="http://schemas.microsoft.com/office/drawing/2014/main" id="{1F2FDB9E-A138-43D3-8B58-A7B572C47207}"/>
              </a:ext>
            </a:extLst>
          </p:cNvPr>
          <p:cNvSpPr/>
          <p:nvPr/>
        </p:nvSpPr>
        <p:spPr>
          <a:xfrm>
            <a:off x="6397718" y="1099666"/>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6" name="ZoneTexte 85">
            <a:extLst>
              <a:ext uri="{FF2B5EF4-FFF2-40B4-BE49-F238E27FC236}">
                <a16:creationId xmlns:a16="http://schemas.microsoft.com/office/drawing/2014/main" id="{86C42DB7-06BE-4C5F-82C1-AC253A3C3993}"/>
              </a:ext>
            </a:extLst>
          </p:cNvPr>
          <p:cNvSpPr txBox="1"/>
          <p:nvPr/>
        </p:nvSpPr>
        <p:spPr>
          <a:xfrm flipH="1">
            <a:off x="6447548" y="1090040"/>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1" name="Ellipse 110">
            <a:extLst>
              <a:ext uri="{FF2B5EF4-FFF2-40B4-BE49-F238E27FC236}">
                <a16:creationId xmlns:a16="http://schemas.microsoft.com/office/drawing/2014/main" id="{5B098FE4-47FC-4760-9DF0-71EC85DD3A53}"/>
              </a:ext>
            </a:extLst>
          </p:cNvPr>
          <p:cNvSpPr/>
          <p:nvPr/>
        </p:nvSpPr>
        <p:spPr>
          <a:xfrm>
            <a:off x="3601188" y="17840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DB66EB3C-13A2-457A-AB37-84853060AE64}"/>
              </a:ext>
            </a:extLst>
          </p:cNvPr>
          <p:cNvSpPr txBox="1"/>
          <p:nvPr/>
        </p:nvSpPr>
        <p:spPr>
          <a:xfrm flipH="1">
            <a:off x="3663910" y="17840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13" name="Ellipse 112">
            <a:extLst>
              <a:ext uri="{FF2B5EF4-FFF2-40B4-BE49-F238E27FC236}">
                <a16:creationId xmlns:a16="http://schemas.microsoft.com/office/drawing/2014/main" id="{598C1181-03BE-4C6B-B4EF-1E4A0DB09A20}"/>
              </a:ext>
            </a:extLst>
          </p:cNvPr>
          <p:cNvSpPr/>
          <p:nvPr/>
        </p:nvSpPr>
        <p:spPr>
          <a:xfrm>
            <a:off x="5034733" y="1123347"/>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4397CE8A-72CF-4CB9-851E-7ED1C315AC9C}"/>
              </a:ext>
            </a:extLst>
          </p:cNvPr>
          <p:cNvSpPr txBox="1"/>
          <p:nvPr/>
        </p:nvSpPr>
        <p:spPr>
          <a:xfrm flipH="1">
            <a:off x="5084563" y="1113721"/>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4" name="Ellipse 113">
            <a:extLst>
              <a:ext uri="{FF2B5EF4-FFF2-40B4-BE49-F238E27FC236}">
                <a16:creationId xmlns:a16="http://schemas.microsoft.com/office/drawing/2014/main" id="{691CB3FC-8AF4-4624-AD51-FEF07F5E0197}"/>
              </a:ext>
            </a:extLst>
          </p:cNvPr>
          <p:cNvSpPr/>
          <p:nvPr/>
        </p:nvSpPr>
        <p:spPr>
          <a:xfrm>
            <a:off x="5053859" y="160903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6" name="ZoneTexte 115">
            <a:extLst>
              <a:ext uri="{FF2B5EF4-FFF2-40B4-BE49-F238E27FC236}">
                <a16:creationId xmlns:a16="http://schemas.microsoft.com/office/drawing/2014/main" id="{A8C75AE1-476D-4A85-87F3-D890D4334552}"/>
              </a:ext>
            </a:extLst>
          </p:cNvPr>
          <p:cNvSpPr txBox="1"/>
          <p:nvPr/>
        </p:nvSpPr>
        <p:spPr>
          <a:xfrm flipH="1">
            <a:off x="5116581" y="1609034"/>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6" name="Ellipse 95">
            <a:extLst>
              <a:ext uri="{FF2B5EF4-FFF2-40B4-BE49-F238E27FC236}">
                <a16:creationId xmlns:a16="http://schemas.microsoft.com/office/drawing/2014/main" id="{8E07713D-BFA6-4D47-BD82-626745270645}"/>
              </a:ext>
            </a:extLst>
          </p:cNvPr>
          <p:cNvSpPr/>
          <p:nvPr/>
        </p:nvSpPr>
        <p:spPr>
          <a:xfrm>
            <a:off x="7904457" y="93868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7" name="ZoneTexte 96">
            <a:extLst>
              <a:ext uri="{FF2B5EF4-FFF2-40B4-BE49-F238E27FC236}">
                <a16:creationId xmlns:a16="http://schemas.microsoft.com/office/drawing/2014/main" id="{D2BB7B14-49B5-4905-B116-C926B14617C8}"/>
              </a:ext>
            </a:extLst>
          </p:cNvPr>
          <p:cNvSpPr txBox="1"/>
          <p:nvPr/>
        </p:nvSpPr>
        <p:spPr>
          <a:xfrm flipH="1">
            <a:off x="7954287" y="929055"/>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98" name="Ellipse 97">
            <a:extLst>
              <a:ext uri="{FF2B5EF4-FFF2-40B4-BE49-F238E27FC236}">
                <a16:creationId xmlns:a16="http://schemas.microsoft.com/office/drawing/2014/main" id="{163615F8-02C0-4E73-90B8-92F49D8A3C69}"/>
              </a:ext>
            </a:extLst>
          </p:cNvPr>
          <p:cNvSpPr/>
          <p:nvPr/>
        </p:nvSpPr>
        <p:spPr>
          <a:xfrm>
            <a:off x="6420811" y="16255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0" name="ZoneTexte 119">
            <a:extLst>
              <a:ext uri="{FF2B5EF4-FFF2-40B4-BE49-F238E27FC236}">
                <a16:creationId xmlns:a16="http://schemas.microsoft.com/office/drawing/2014/main" id="{B2E64265-1D8B-4CD5-8EA6-8885002D7199}"/>
              </a:ext>
            </a:extLst>
          </p:cNvPr>
          <p:cNvSpPr txBox="1"/>
          <p:nvPr/>
        </p:nvSpPr>
        <p:spPr>
          <a:xfrm flipH="1">
            <a:off x="6483533" y="162557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9" name="Ellipse 98">
            <a:extLst>
              <a:ext uri="{FF2B5EF4-FFF2-40B4-BE49-F238E27FC236}">
                <a16:creationId xmlns:a16="http://schemas.microsoft.com/office/drawing/2014/main" id="{3F2B76B4-0CE6-47FD-B33F-3458336B9E91}"/>
              </a:ext>
            </a:extLst>
          </p:cNvPr>
          <p:cNvSpPr/>
          <p:nvPr/>
        </p:nvSpPr>
        <p:spPr>
          <a:xfrm>
            <a:off x="5056645" y="207793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0" name="ZoneTexte 99">
            <a:extLst>
              <a:ext uri="{FF2B5EF4-FFF2-40B4-BE49-F238E27FC236}">
                <a16:creationId xmlns:a16="http://schemas.microsoft.com/office/drawing/2014/main" id="{DBAE3BD7-EBC5-4ABC-BF3E-2E837D1D4FB0}"/>
              </a:ext>
            </a:extLst>
          </p:cNvPr>
          <p:cNvSpPr txBox="1"/>
          <p:nvPr/>
        </p:nvSpPr>
        <p:spPr>
          <a:xfrm flipH="1">
            <a:off x="5119367" y="207793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8" name="Ellipse 127">
            <a:extLst>
              <a:ext uri="{FF2B5EF4-FFF2-40B4-BE49-F238E27FC236}">
                <a16:creationId xmlns:a16="http://schemas.microsoft.com/office/drawing/2014/main" id="{EF1C2581-36B9-41CB-A9EB-5E0DBFEDED71}"/>
              </a:ext>
            </a:extLst>
          </p:cNvPr>
          <p:cNvSpPr/>
          <p:nvPr/>
        </p:nvSpPr>
        <p:spPr>
          <a:xfrm>
            <a:off x="7916931" y="16277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5" name="ZoneTexte 134">
            <a:extLst>
              <a:ext uri="{FF2B5EF4-FFF2-40B4-BE49-F238E27FC236}">
                <a16:creationId xmlns:a16="http://schemas.microsoft.com/office/drawing/2014/main" id="{44149986-829C-4B3B-969B-ED2372BA83C3}"/>
              </a:ext>
            </a:extLst>
          </p:cNvPr>
          <p:cNvSpPr txBox="1"/>
          <p:nvPr/>
        </p:nvSpPr>
        <p:spPr>
          <a:xfrm flipH="1">
            <a:off x="7979653" y="1627775"/>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1" name="Ellipse 120">
            <a:extLst>
              <a:ext uri="{FF2B5EF4-FFF2-40B4-BE49-F238E27FC236}">
                <a16:creationId xmlns:a16="http://schemas.microsoft.com/office/drawing/2014/main" id="{B6D57746-B457-46EF-A7FA-D116D14E7B7E}"/>
              </a:ext>
            </a:extLst>
          </p:cNvPr>
          <p:cNvSpPr/>
          <p:nvPr/>
        </p:nvSpPr>
        <p:spPr>
          <a:xfrm>
            <a:off x="9328255" y="9053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A9A5142-71C2-4AA0-8061-BB7FA85DAA7A}"/>
              </a:ext>
            </a:extLst>
          </p:cNvPr>
          <p:cNvSpPr txBox="1"/>
          <p:nvPr/>
        </p:nvSpPr>
        <p:spPr>
          <a:xfrm flipH="1">
            <a:off x="9390977" y="9053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92" name="ZoneTexte 91">
            <a:extLst>
              <a:ext uri="{FF2B5EF4-FFF2-40B4-BE49-F238E27FC236}">
                <a16:creationId xmlns:a16="http://schemas.microsoft.com/office/drawing/2014/main" id="{51230685-102B-46C4-81EA-DADCCDD361E7}"/>
              </a:ext>
            </a:extLst>
          </p:cNvPr>
          <p:cNvSpPr txBox="1"/>
          <p:nvPr/>
        </p:nvSpPr>
        <p:spPr>
          <a:xfrm>
            <a:off x="156009" y="251681"/>
            <a:ext cx="11879981" cy="646331"/>
          </a:xfrm>
          <a:prstGeom prst="rect">
            <a:avLst/>
          </a:prstGeom>
          <a:noFill/>
        </p:spPr>
        <p:txBody>
          <a:bodyPr wrap="square" rtlCol="0">
            <a:spAutoFit/>
          </a:bodyPr>
          <a:lstStyle/>
          <a:p>
            <a:pPr algn="ctr"/>
            <a:r>
              <a:rPr lang="fr-FR" sz="3600" b="1" dirty="0"/>
              <a:t>PARTIE 14 : SITUATION DE DEPART</a:t>
            </a:r>
            <a:endParaRPr lang="fr-FR" sz="2400" b="1" dirty="0"/>
          </a:p>
        </p:txBody>
      </p:sp>
      <p:sp>
        <p:nvSpPr>
          <p:cNvPr id="93" name="Ellipse 92">
            <a:extLst>
              <a:ext uri="{FF2B5EF4-FFF2-40B4-BE49-F238E27FC236}">
                <a16:creationId xmlns:a16="http://schemas.microsoft.com/office/drawing/2014/main" id="{2D61CA19-5D5B-45FE-A547-BB425DAB33B9}"/>
              </a:ext>
            </a:extLst>
          </p:cNvPr>
          <p:cNvSpPr/>
          <p:nvPr/>
        </p:nvSpPr>
        <p:spPr>
          <a:xfrm>
            <a:off x="9328255" y="153021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7BF6CD5D-318F-4D9A-B08D-B756EC12E235}"/>
              </a:ext>
            </a:extLst>
          </p:cNvPr>
          <p:cNvSpPr txBox="1"/>
          <p:nvPr/>
        </p:nvSpPr>
        <p:spPr>
          <a:xfrm flipH="1">
            <a:off x="9390977" y="153021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70" name="ZoneTexte 69">
            <a:extLst>
              <a:ext uri="{FF2B5EF4-FFF2-40B4-BE49-F238E27FC236}">
                <a16:creationId xmlns:a16="http://schemas.microsoft.com/office/drawing/2014/main" id="{D5537356-5D93-494B-BA45-D21EE63376FF}"/>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71" name="ZoneTexte 70">
            <a:extLst>
              <a:ext uri="{FF2B5EF4-FFF2-40B4-BE49-F238E27FC236}">
                <a16:creationId xmlns:a16="http://schemas.microsoft.com/office/drawing/2014/main" id="{DBD9F914-2E18-4024-A9BD-6710B73DA130}"/>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72" name="ZoneTexte 71">
            <a:extLst>
              <a:ext uri="{FF2B5EF4-FFF2-40B4-BE49-F238E27FC236}">
                <a16:creationId xmlns:a16="http://schemas.microsoft.com/office/drawing/2014/main" id="{15BC7A91-0AAD-444C-94AE-EC4516861501}"/>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73" name="ZoneTexte 72">
            <a:extLst>
              <a:ext uri="{FF2B5EF4-FFF2-40B4-BE49-F238E27FC236}">
                <a16:creationId xmlns:a16="http://schemas.microsoft.com/office/drawing/2014/main" id="{2E323566-A28E-44EB-A748-5580E828EA33}"/>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74" name="ZoneTexte 73">
            <a:extLst>
              <a:ext uri="{FF2B5EF4-FFF2-40B4-BE49-F238E27FC236}">
                <a16:creationId xmlns:a16="http://schemas.microsoft.com/office/drawing/2014/main" id="{DB820538-0D4D-4FC7-9025-3B3A72E417AF}"/>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75" name="ZoneTexte 74">
            <a:extLst>
              <a:ext uri="{FF2B5EF4-FFF2-40B4-BE49-F238E27FC236}">
                <a16:creationId xmlns:a16="http://schemas.microsoft.com/office/drawing/2014/main" id="{F33B0813-2744-464A-B3CD-57ECCA433196}"/>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76" name="ZoneTexte 75">
            <a:extLst>
              <a:ext uri="{FF2B5EF4-FFF2-40B4-BE49-F238E27FC236}">
                <a16:creationId xmlns:a16="http://schemas.microsoft.com/office/drawing/2014/main" id="{B2D9B524-7937-4583-BAA5-7A8D1D889A10}"/>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87" name="ZoneTexte 86">
            <a:extLst>
              <a:ext uri="{FF2B5EF4-FFF2-40B4-BE49-F238E27FC236}">
                <a16:creationId xmlns:a16="http://schemas.microsoft.com/office/drawing/2014/main" id="{49B3C5FC-85CC-4331-B25F-804E4172BDEA}"/>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2738804350"/>
      </p:ext>
    </p:extLst>
  </p:cSld>
  <p:clrMapOvr>
    <a:masterClrMapping/>
  </p:clrMapOvr>
  <mc:AlternateContent xmlns:mc="http://schemas.openxmlformats.org/markup-compatibility/2006" xmlns:p14="http://schemas.microsoft.com/office/powerpoint/2010/main">
    <mc:Choice Requires="p14">
      <p:transition spd="slow" p14:dur="2000" advTm="1200"/>
    </mc:Choice>
    <mc:Fallback xmlns="">
      <p:transition spd="slow" advTm="12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able&#10;&#10;Description générée automatiquement">
            <a:extLst>
              <a:ext uri="{FF2B5EF4-FFF2-40B4-BE49-F238E27FC236}">
                <a16:creationId xmlns:a16="http://schemas.microsoft.com/office/drawing/2014/main" id="{F372E027-28B7-0C49-810F-9121F388540B}"/>
              </a:ext>
            </a:extLst>
          </p:cNvPr>
          <p:cNvPicPr>
            <a:picLocks noChangeAspect="1"/>
          </p:cNvPicPr>
          <p:nvPr/>
        </p:nvPicPr>
        <p:blipFill>
          <a:blip r:embed="rId3"/>
          <a:stretch>
            <a:fillRect/>
          </a:stretch>
        </p:blipFill>
        <p:spPr>
          <a:xfrm>
            <a:off x="0" y="-769258"/>
            <a:ext cx="12192000" cy="7627257"/>
          </a:xfrm>
          <a:prstGeom prst="rect">
            <a:avLst/>
          </a:prstGeom>
        </p:spPr>
      </p:pic>
      <p:sp>
        <p:nvSpPr>
          <p:cNvPr id="7" name="Titre 1">
            <a:extLst>
              <a:ext uri="{FF2B5EF4-FFF2-40B4-BE49-F238E27FC236}">
                <a16:creationId xmlns:a16="http://schemas.microsoft.com/office/drawing/2014/main" id="{910B40B3-1D98-498F-96C2-B37770909200}"/>
              </a:ext>
            </a:extLst>
          </p:cNvPr>
          <p:cNvSpPr>
            <a:spLocks noGrp="1"/>
          </p:cNvSpPr>
          <p:nvPr>
            <p:ph type="title"/>
          </p:nvPr>
        </p:nvSpPr>
        <p:spPr>
          <a:xfrm>
            <a:off x="673803" y="316399"/>
            <a:ext cx="8726229" cy="1073489"/>
          </a:xfrm>
        </p:spPr>
        <p:txBody>
          <a:bodyPr>
            <a:noAutofit/>
          </a:bodyPr>
          <a:lstStyle/>
          <a:p>
            <a:pPr algn="ctr"/>
            <a:r>
              <a:rPr lang="fr-FR" sz="6000" b="1">
                <a:solidFill>
                  <a:schemeClr val="bg1"/>
                </a:solidFill>
                <a:effectLst>
                  <a:outerShdw blurRad="38100" dist="38100" dir="2700000" algn="tl">
                    <a:srgbClr val="000000">
                      <a:alpha val="43137"/>
                    </a:srgbClr>
                  </a:outerShdw>
                </a:effectLst>
              </a:rPr>
              <a:t>Qu’est-ce que l’IA?</a:t>
            </a:r>
            <a:endParaRPr lang="fr-FR" sz="6000" b="1" dirty="0">
              <a:solidFill>
                <a:schemeClr val="bg1"/>
              </a:solidFill>
              <a:effectLst>
                <a:outerShdw blurRad="38100" dist="38100" dir="2700000" algn="tl">
                  <a:srgbClr val="000000">
                    <a:alpha val="43137"/>
                  </a:srgbClr>
                </a:outerShdw>
              </a:effectLst>
            </a:endParaRPr>
          </a:p>
        </p:txBody>
      </p:sp>
      <p:sp>
        <p:nvSpPr>
          <p:cNvPr id="2" name="ZoneTexte 1">
            <a:extLst>
              <a:ext uri="{FF2B5EF4-FFF2-40B4-BE49-F238E27FC236}">
                <a16:creationId xmlns:a16="http://schemas.microsoft.com/office/drawing/2014/main" id="{DC04EB92-7E54-49E1-B817-6B7E2D6EEBDD}"/>
              </a:ext>
            </a:extLst>
          </p:cNvPr>
          <p:cNvSpPr txBox="1"/>
          <p:nvPr/>
        </p:nvSpPr>
        <p:spPr>
          <a:xfrm>
            <a:off x="2097859" y="4773692"/>
            <a:ext cx="142913" cy="369332"/>
          </a:xfrm>
          <a:prstGeom prst="rect">
            <a:avLst/>
          </a:prstGeom>
          <a:noFill/>
        </p:spPr>
        <p:txBody>
          <a:bodyPr wrap="square" rtlCol="0">
            <a:spAutoFit/>
          </a:bodyPr>
          <a:lstStyle/>
          <a:p>
            <a:endParaRPr lang="fr-FR"/>
          </a:p>
        </p:txBody>
      </p:sp>
      <p:sp>
        <p:nvSpPr>
          <p:cNvPr id="3" name="Rectangle 1">
            <a:extLst>
              <a:ext uri="{FF2B5EF4-FFF2-40B4-BE49-F238E27FC236}">
                <a16:creationId xmlns:a16="http://schemas.microsoft.com/office/drawing/2014/main" id="{BCFBA34F-4EA4-4775-B98F-E909D7A388D1}"/>
              </a:ext>
            </a:extLst>
          </p:cNvPr>
          <p:cNvSpPr>
            <a:spLocks noChangeArrowheads="1"/>
          </p:cNvSpPr>
          <p:nvPr/>
        </p:nvSpPr>
        <p:spPr bwMode="auto">
          <a:xfrm>
            <a:off x="368094" y="1629159"/>
            <a:ext cx="11234964"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sz="2800"/>
              <a:t>Une définition possible :  </a:t>
            </a:r>
          </a:p>
          <a:p>
            <a:pPr eaLnBrk="0" fontAlgn="base" hangingPunct="0">
              <a:spcBef>
                <a:spcPct val="0"/>
              </a:spcBef>
              <a:spcAft>
                <a:spcPct val="0"/>
              </a:spcAft>
            </a:pPr>
            <a:r>
              <a:rPr lang="fr-FR" sz="2800"/>
              <a:t>« Un système </a:t>
            </a:r>
            <a:r>
              <a:rPr lang="fr-FR" sz="2800" b="1"/>
              <a:t>autonome</a:t>
            </a:r>
            <a:r>
              <a:rPr lang="fr-FR" sz="2800"/>
              <a:t> et </a:t>
            </a:r>
            <a:r>
              <a:rPr lang="fr-FR" sz="2800" b="1"/>
              <a:t>adaptatif</a:t>
            </a:r>
            <a:r>
              <a:rPr lang="fr-FR" sz="2800"/>
              <a:t> capable de </a:t>
            </a:r>
            <a:r>
              <a:rPr lang="fr-FR" sz="2800" u="sng"/>
              <a:t>comprendre</a:t>
            </a:r>
            <a:r>
              <a:rPr lang="fr-FR" sz="2800"/>
              <a:t>, </a:t>
            </a:r>
            <a:r>
              <a:rPr lang="fr-FR" sz="2800" u="sng"/>
              <a:t>prévoir</a:t>
            </a:r>
            <a:r>
              <a:rPr lang="fr-FR" sz="2800"/>
              <a:t> et </a:t>
            </a:r>
            <a:r>
              <a:rPr lang="fr-FR" sz="2800" u="sng"/>
              <a:t>prescrire</a:t>
            </a:r>
            <a:r>
              <a:rPr lang="fr-FR" sz="2800"/>
              <a:t> sur la base de l'analyse de grandes quantités de données.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a:ln>
                <a:noFill/>
              </a:ln>
              <a:solidFill>
                <a:schemeClr val="tx1"/>
              </a:solidFill>
              <a:effectLst/>
              <a:latin typeface="Arial" panose="020B0604020202020204" pitchFamily="34" charset="0"/>
            </a:endParaRPr>
          </a:p>
        </p:txBody>
      </p:sp>
      <p:sp>
        <p:nvSpPr>
          <p:cNvPr id="5" name="ZoneTexte 4">
            <a:extLst>
              <a:ext uri="{FF2B5EF4-FFF2-40B4-BE49-F238E27FC236}">
                <a16:creationId xmlns:a16="http://schemas.microsoft.com/office/drawing/2014/main" id="{CF1161F3-56C4-4AC3-A2EF-26BAF5AE8B02}"/>
              </a:ext>
            </a:extLst>
          </p:cNvPr>
          <p:cNvSpPr txBox="1"/>
          <p:nvPr/>
        </p:nvSpPr>
        <p:spPr>
          <a:xfrm flipH="1">
            <a:off x="368094" y="3730592"/>
            <a:ext cx="11410043" cy="2092881"/>
          </a:xfrm>
          <a:prstGeom prst="rect">
            <a:avLst/>
          </a:prstGeom>
          <a:noFill/>
        </p:spPr>
        <p:txBody>
          <a:bodyPr wrap="square" rtlCol="0">
            <a:spAutoFit/>
          </a:bodyPr>
          <a:lstStyle/>
          <a:p>
            <a:pPr eaLnBrk="0" fontAlgn="base" hangingPunct="0">
              <a:spcBef>
                <a:spcPct val="0"/>
              </a:spcBef>
              <a:spcAft>
                <a:spcPct val="0"/>
              </a:spcAft>
            </a:pPr>
            <a:endParaRPr lang="fr-FR"/>
          </a:p>
          <a:p>
            <a:r>
              <a:rPr lang="fr-FR" sz="2800"/>
              <a:t>En d’autres termes, l’IA est un domaine scientifique qui utilise des programmes informatiques visant à effectuer, au moins aussi bien que des humains, des tâches et résoudre des problèmes nécessitant un certain niveau d’intelligence.</a:t>
            </a:r>
          </a:p>
        </p:txBody>
      </p:sp>
    </p:spTree>
    <p:extLst>
      <p:ext uri="{BB962C8B-B14F-4D97-AF65-F5344CB8AC3E}">
        <p14:creationId xmlns:p14="http://schemas.microsoft.com/office/powerpoint/2010/main" val="86254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94415" y="4421376"/>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61445" y="4465461"/>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31467" y="4487554"/>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463655"/>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1715" y="4487554"/>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34736" y="4492720"/>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84261" y="4487554"/>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04467" y="4483601"/>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7855911" y="373841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601616" y="3762400"/>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Ellipse 83">
            <a:extLst>
              <a:ext uri="{FF2B5EF4-FFF2-40B4-BE49-F238E27FC236}">
                <a16:creationId xmlns:a16="http://schemas.microsoft.com/office/drawing/2014/main" id="{F1655F9A-1156-4495-AAA6-B9C403E6DC86}"/>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586614" y="128876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49336" y="1288761"/>
            <a:ext cx="205221" cy="369332"/>
          </a:xfrm>
          <a:prstGeom prst="rect">
            <a:avLst/>
          </a:prstGeom>
          <a:noFill/>
        </p:spPr>
        <p:txBody>
          <a:bodyPr wrap="square" rtlCol="0">
            <a:spAutoFit/>
          </a:bodyPr>
          <a:lstStyle/>
          <a:p>
            <a:r>
              <a:rPr lang="fr-FR" b="1" dirty="0">
                <a:solidFill>
                  <a:schemeClr val="bg1">
                    <a:lumMod val="65000"/>
                  </a:schemeClr>
                </a:solidFill>
              </a:rPr>
              <a:t>2</a:t>
            </a:r>
          </a:p>
        </p:txBody>
      </p:sp>
      <p:grpSp>
        <p:nvGrpSpPr>
          <p:cNvPr id="77" name="Groupe 76">
            <a:extLst>
              <a:ext uri="{FF2B5EF4-FFF2-40B4-BE49-F238E27FC236}">
                <a16:creationId xmlns:a16="http://schemas.microsoft.com/office/drawing/2014/main" id="{7242BE56-1887-4AE1-BC31-B4AC952A3B86}"/>
              </a:ext>
            </a:extLst>
          </p:cNvPr>
          <p:cNvGrpSpPr/>
          <p:nvPr/>
        </p:nvGrpSpPr>
        <p:grpSpPr>
          <a:xfrm>
            <a:off x="6277846" y="3752774"/>
            <a:ext cx="387831" cy="369332"/>
            <a:chOff x="4159276" y="848064"/>
            <a:chExt cx="387831" cy="369332"/>
          </a:xfrm>
        </p:grpSpPr>
        <p:sp>
          <p:nvSpPr>
            <p:cNvPr id="78" name="Ellipse 77">
              <a:extLst>
                <a:ext uri="{FF2B5EF4-FFF2-40B4-BE49-F238E27FC236}">
                  <a16:creationId xmlns:a16="http://schemas.microsoft.com/office/drawing/2014/main" id="{A2C72066-5FB5-4AF1-BD0F-E43606544D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21A4BA8-0895-4654-BE5F-0823DB119D0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sp>
        <p:nvSpPr>
          <p:cNvPr id="83" name="Ellipse 82">
            <a:extLst>
              <a:ext uri="{FF2B5EF4-FFF2-40B4-BE49-F238E27FC236}">
                <a16:creationId xmlns:a16="http://schemas.microsoft.com/office/drawing/2014/main" id="{1F2FDB9E-A138-43D3-8B58-A7B572C47207}"/>
              </a:ext>
            </a:extLst>
          </p:cNvPr>
          <p:cNvSpPr/>
          <p:nvPr/>
        </p:nvSpPr>
        <p:spPr>
          <a:xfrm>
            <a:off x="6397718" y="1099666"/>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6" name="ZoneTexte 85">
            <a:extLst>
              <a:ext uri="{FF2B5EF4-FFF2-40B4-BE49-F238E27FC236}">
                <a16:creationId xmlns:a16="http://schemas.microsoft.com/office/drawing/2014/main" id="{86C42DB7-06BE-4C5F-82C1-AC253A3C3993}"/>
              </a:ext>
            </a:extLst>
          </p:cNvPr>
          <p:cNvSpPr txBox="1"/>
          <p:nvPr/>
        </p:nvSpPr>
        <p:spPr>
          <a:xfrm flipH="1">
            <a:off x="6447548" y="1090040"/>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1" name="Ellipse 110">
            <a:extLst>
              <a:ext uri="{FF2B5EF4-FFF2-40B4-BE49-F238E27FC236}">
                <a16:creationId xmlns:a16="http://schemas.microsoft.com/office/drawing/2014/main" id="{5B098FE4-47FC-4760-9DF0-71EC85DD3A53}"/>
              </a:ext>
            </a:extLst>
          </p:cNvPr>
          <p:cNvSpPr/>
          <p:nvPr/>
        </p:nvSpPr>
        <p:spPr>
          <a:xfrm>
            <a:off x="3601188" y="17840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DB66EB3C-13A2-457A-AB37-84853060AE64}"/>
              </a:ext>
            </a:extLst>
          </p:cNvPr>
          <p:cNvSpPr txBox="1"/>
          <p:nvPr/>
        </p:nvSpPr>
        <p:spPr>
          <a:xfrm flipH="1">
            <a:off x="3663910" y="17840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13" name="Ellipse 112">
            <a:extLst>
              <a:ext uri="{FF2B5EF4-FFF2-40B4-BE49-F238E27FC236}">
                <a16:creationId xmlns:a16="http://schemas.microsoft.com/office/drawing/2014/main" id="{598C1181-03BE-4C6B-B4EF-1E4A0DB09A20}"/>
              </a:ext>
            </a:extLst>
          </p:cNvPr>
          <p:cNvSpPr/>
          <p:nvPr/>
        </p:nvSpPr>
        <p:spPr>
          <a:xfrm>
            <a:off x="5034733" y="1123347"/>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4397CE8A-72CF-4CB9-851E-7ED1C315AC9C}"/>
              </a:ext>
            </a:extLst>
          </p:cNvPr>
          <p:cNvSpPr txBox="1"/>
          <p:nvPr/>
        </p:nvSpPr>
        <p:spPr>
          <a:xfrm flipH="1">
            <a:off x="5084563" y="1113721"/>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4" name="Ellipse 113">
            <a:extLst>
              <a:ext uri="{FF2B5EF4-FFF2-40B4-BE49-F238E27FC236}">
                <a16:creationId xmlns:a16="http://schemas.microsoft.com/office/drawing/2014/main" id="{691CB3FC-8AF4-4624-AD51-FEF07F5E0197}"/>
              </a:ext>
            </a:extLst>
          </p:cNvPr>
          <p:cNvSpPr/>
          <p:nvPr/>
        </p:nvSpPr>
        <p:spPr>
          <a:xfrm>
            <a:off x="5053859" y="160903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6" name="ZoneTexte 115">
            <a:extLst>
              <a:ext uri="{FF2B5EF4-FFF2-40B4-BE49-F238E27FC236}">
                <a16:creationId xmlns:a16="http://schemas.microsoft.com/office/drawing/2014/main" id="{A8C75AE1-476D-4A85-87F3-D890D4334552}"/>
              </a:ext>
            </a:extLst>
          </p:cNvPr>
          <p:cNvSpPr txBox="1"/>
          <p:nvPr/>
        </p:nvSpPr>
        <p:spPr>
          <a:xfrm flipH="1">
            <a:off x="5116581" y="1609034"/>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6" name="Ellipse 95">
            <a:extLst>
              <a:ext uri="{FF2B5EF4-FFF2-40B4-BE49-F238E27FC236}">
                <a16:creationId xmlns:a16="http://schemas.microsoft.com/office/drawing/2014/main" id="{8E07713D-BFA6-4D47-BD82-626745270645}"/>
              </a:ext>
            </a:extLst>
          </p:cNvPr>
          <p:cNvSpPr/>
          <p:nvPr/>
        </p:nvSpPr>
        <p:spPr>
          <a:xfrm>
            <a:off x="7904457" y="93868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7" name="ZoneTexte 96">
            <a:extLst>
              <a:ext uri="{FF2B5EF4-FFF2-40B4-BE49-F238E27FC236}">
                <a16:creationId xmlns:a16="http://schemas.microsoft.com/office/drawing/2014/main" id="{D2BB7B14-49B5-4905-B116-C926B14617C8}"/>
              </a:ext>
            </a:extLst>
          </p:cNvPr>
          <p:cNvSpPr txBox="1"/>
          <p:nvPr/>
        </p:nvSpPr>
        <p:spPr>
          <a:xfrm flipH="1">
            <a:off x="7954287" y="929055"/>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98" name="Ellipse 97">
            <a:extLst>
              <a:ext uri="{FF2B5EF4-FFF2-40B4-BE49-F238E27FC236}">
                <a16:creationId xmlns:a16="http://schemas.microsoft.com/office/drawing/2014/main" id="{163615F8-02C0-4E73-90B8-92F49D8A3C69}"/>
              </a:ext>
            </a:extLst>
          </p:cNvPr>
          <p:cNvSpPr/>
          <p:nvPr/>
        </p:nvSpPr>
        <p:spPr>
          <a:xfrm>
            <a:off x="6420811" y="16255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0" name="ZoneTexte 119">
            <a:extLst>
              <a:ext uri="{FF2B5EF4-FFF2-40B4-BE49-F238E27FC236}">
                <a16:creationId xmlns:a16="http://schemas.microsoft.com/office/drawing/2014/main" id="{B2E64265-1D8B-4CD5-8EA6-8885002D7199}"/>
              </a:ext>
            </a:extLst>
          </p:cNvPr>
          <p:cNvSpPr txBox="1"/>
          <p:nvPr/>
        </p:nvSpPr>
        <p:spPr>
          <a:xfrm flipH="1">
            <a:off x="6483533" y="162557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9" name="Ellipse 98">
            <a:extLst>
              <a:ext uri="{FF2B5EF4-FFF2-40B4-BE49-F238E27FC236}">
                <a16:creationId xmlns:a16="http://schemas.microsoft.com/office/drawing/2014/main" id="{3F2B76B4-0CE6-47FD-B33F-3458336B9E91}"/>
              </a:ext>
            </a:extLst>
          </p:cNvPr>
          <p:cNvSpPr/>
          <p:nvPr/>
        </p:nvSpPr>
        <p:spPr>
          <a:xfrm>
            <a:off x="5056645" y="207793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0" name="ZoneTexte 99">
            <a:extLst>
              <a:ext uri="{FF2B5EF4-FFF2-40B4-BE49-F238E27FC236}">
                <a16:creationId xmlns:a16="http://schemas.microsoft.com/office/drawing/2014/main" id="{DBAE3BD7-EBC5-4ABC-BF3E-2E837D1D4FB0}"/>
              </a:ext>
            </a:extLst>
          </p:cNvPr>
          <p:cNvSpPr txBox="1"/>
          <p:nvPr/>
        </p:nvSpPr>
        <p:spPr>
          <a:xfrm flipH="1">
            <a:off x="5119367" y="207793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8" name="Ellipse 127">
            <a:extLst>
              <a:ext uri="{FF2B5EF4-FFF2-40B4-BE49-F238E27FC236}">
                <a16:creationId xmlns:a16="http://schemas.microsoft.com/office/drawing/2014/main" id="{EF1C2581-36B9-41CB-A9EB-5E0DBFEDED71}"/>
              </a:ext>
            </a:extLst>
          </p:cNvPr>
          <p:cNvSpPr/>
          <p:nvPr/>
        </p:nvSpPr>
        <p:spPr>
          <a:xfrm>
            <a:off x="7916931" y="16277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5" name="ZoneTexte 134">
            <a:extLst>
              <a:ext uri="{FF2B5EF4-FFF2-40B4-BE49-F238E27FC236}">
                <a16:creationId xmlns:a16="http://schemas.microsoft.com/office/drawing/2014/main" id="{44149986-829C-4B3B-969B-ED2372BA83C3}"/>
              </a:ext>
            </a:extLst>
          </p:cNvPr>
          <p:cNvSpPr txBox="1"/>
          <p:nvPr/>
        </p:nvSpPr>
        <p:spPr>
          <a:xfrm flipH="1">
            <a:off x="7979653" y="1627775"/>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1" name="Ellipse 120">
            <a:extLst>
              <a:ext uri="{FF2B5EF4-FFF2-40B4-BE49-F238E27FC236}">
                <a16:creationId xmlns:a16="http://schemas.microsoft.com/office/drawing/2014/main" id="{B6D57746-B457-46EF-A7FA-D116D14E7B7E}"/>
              </a:ext>
            </a:extLst>
          </p:cNvPr>
          <p:cNvSpPr/>
          <p:nvPr/>
        </p:nvSpPr>
        <p:spPr>
          <a:xfrm>
            <a:off x="9328255" y="9053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A9A5142-71C2-4AA0-8061-BB7FA85DAA7A}"/>
              </a:ext>
            </a:extLst>
          </p:cNvPr>
          <p:cNvSpPr txBox="1"/>
          <p:nvPr/>
        </p:nvSpPr>
        <p:spPr>
          <a:xfrm flipH="1">
            <a:off x="9390977" y="9053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93" name="Ellipse 92">
            <a:extLst>
              <a:ext uri="{FF2B5EF4-FFF2-40B4-BE49-F238E27FC236}">
                <a16:creationId xmlns:a16="http://schemas.microsoft.com/office/drawing/2014/main" id="{2D61CA19-5D5B-45FE-A547-BB425DAB33B9}"/>
              </a:ext>
            </a:extLst>
          </p:cNvPr>
          <p:cNvSpPr/>
          <p:nvPr/>
        </p:nvSpPr>
        <p:spPr>
          <a:xfrm>
            <a:off x="9328255" y="153021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7BF6CD5D-318F-4D9A-B08D-B756EC12E235}"/>
              </a:ext>
            </a:extLst>
          </p:cNvPr>
          <p:cNvSpPr txBox="1"/>
          <p:nvPr/>
        </p:nvSpPr>
        <p:spPr>
          <a:xfrm flipH="1">
            <a:off x="9390977" y="153021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71" name="Flèche : bas 70">
            <a:extLst>
              <a:ext uri="{FF2B5EF4-FFF2-40B4-BE49-F238E27FC236}">
                <a16:creationId xmlns:a16="http://schemas.microsoft.com/office/drawing/2014/main" id="{F7150034-1797-4FC7-A20C-D80C42EFC6B9}"/>
              </a:ext>
            </a:extLst>
          </p:cNvPr>
          <p:cNvSpPr/>
          <p:nvPr/>
        </p:nvSpPr>
        <p:spPr>
          <a:xfrm>
            <a:off x="10778723" y="5393635"/>
            <a:ext cx="412523" cy="124570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ZoneTexte 71">
            <a:extLst>
              <a:ext uri="{FF2B5EF4-FFF2-40B4-BE49-F238E27FC236}">
                <a16:creationId xmlns:a16="http://schemas.microsoft.com/office/drawing/2014/main" id="{8FFCE51C-5A79-4A62-85DF-7E82B704D2C5}"/>
              </a:ext>
            </a:extLst>
          </p:cNvPr>
          <p:cNvSpPr txBox="1"/>
          <p:nvPr/>
        </p:nvSpPr>
        <p:spPr>
          <a:xfrm>
            <a:off x="258618" y="228701"/>
            <a:ext cx="5460919" cy="523220"/>
          </a:xfrm>
          <a:prstGeom prst="rect">
            <a:avLst/>
          </a:prstGeom>
          <a:noFill/>
        </p:spPr>
        <p:txBody>
          <a:bodyPr wrap="none" rtlCol="0">
            <a:spAutoFit/>
          </a:bodyPr>
          <a:lstStyle/>
          <a:p>
            <a:r>
              <a:rPr lang="fr-FR" sz="2800" b="1" dirty="0"/>
              <a:t>CAS 2 : l’humain prend 2 bouchons.</a:t>
            </a:r>
          </a:p>
        </p:txBody>
      </p:sp>
      <p:sp>
        <p:nvSpPr>
          <p:cNvPr id="73" name="Flèche : bas 72">
            <a:extLst>
              <a:ext uri="{FF2B5EF4-FFF2-40B4-BE49-F238E27FC236}">
                <a16:creationId xmlns:a16="http://schemas.microsoft.com/office/drawing/2014/main" id="{9439FE71-F4BF-4EAE-BAD7-5410F100A0A5}"/>
              </a:ext>
            </a:extLst>
          </p:cNvPr>
          <p:cNvSpPr/>
          <p:nvPr/>
        </p:nvSpPr>
        <p:spPr>
          <a:xfrm>
            <a:off x="9341635" y="5393635"/>
            <a:ext cx="412523" cy="124570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ZoneTexte 73">
            <a:extLst>
              <a:ext uri="{FF2B5EF4-FFF2-40B4-BE49-F238E27FC236}">
                <a16:creationId xmlns:a16="http://schemas.microsoft.com/office/drawing/2014/main" id="{16DA806C-4A3E-4DEC-BB58-143972B1C853}"/>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75" name="ZoneTexte 74">
            <a:extLst>
              <a:ext uri="{FF2B5EF4-FFF2-40B4-BE49-F238E27FC236}">
                <a16:creationId xmlns:a16="http://schemas.microsoft.com/office/drawing/2014/main" id="{D2451227-061B-4B14-8962-B5F63E82A4D4}"/>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76" name="ZoneTexte 75">
            <a:extLst>
              <a:ext uri="{FF2B5EF4-FFF2-40B4-BE49-F238E27FC236}">
                <a16:creationId xmlns:a16="http://schemas.microsoft.com/office/drawing/2014/main" id="{8CD432A6-6BCE-4B2D-AD90-7929F5E88DB2}"/>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87" name="ZoneTexte 86">
            <a:extLst>
              <a:ext uri="{FF2B5EF4-FFF2-40B4-BE49-F238E27FC236}">
                <a16:creationId xmlns:a16="http://schemas.microsoft.com/office/drawing/2014/main" id="{B6B42ED9-9076-44AC-8537-307D8F7DE3F2}"/>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92" name="ZoneTexte 91">
            <a:extLst>
              <a:ext uri="{FF2B5EF4-FFF2-40B4-BE49-F238E27FC236}">
                <a16:creationId xmlns:a16="http://schemas.microsoft.com/office/drawing/2014/main" id="{9C9E97CA-25A0-4E95-AA71-56287B5D4118}"/>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01" name="ZoneTexte 100">
            <a:extLst>
              <a:ext uri="{FF2B5EF4-FFF2-40B4-BE49-F238E27FC236}">
                <a16:creationId xmlns:a16="http://schemas.microsoft.com/office/drawing/2014/main" id="{42FB5D3B-FAC0-47F7-98BC-B2728D78E758}"/>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05" name="ZoneTexte 104">
            <a:extLst>
              <a:ext uri="{FF2B5EF4-FFF2-40B4-BE49-F238E27FC236}">
                <a16:creationId xmlns:a16="http://schemas.microsoft.com/office/drawing/2014/main" id="{29A266B3-FD7E-4156-AAA7-F1D0F5F94F44}"/>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06" name="ZoneTexte 105">
            <a:extLst>
              <a:ext uri="{FF2B5EF4-FFF2-40B4-BE49-F238E27FC236}">
                <a16:creationId xmlns:a16="http://schemas.microsoft.com/office/drawing/2014/main" id="{8B3DB4D0-844E-48A8-A96B-2D6C2BBC40DA}"/>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2591013570"/>
      </p:ext>
    </p:extLst>
  </p:cSld>
  <p:clrMapOvr>
    <a:masterClrMapping/>
  </p:clrMapOvr>
  <mc:AlternateContent xmlns:mc="http://schemas.openxmlformats.org/markup-compatibility/2006" xmlns:p14="http://schemas.microsoft.com/office/powerpoint/2010/main">
    <mc:Choice Requires="p14">
      <p:transition spd="slow" p14:dur="2000" advTm="1749"/>
    </mc:Choice>
    <mc:Fallback xmlns="">
      <p:transition spd="slow" advTm="17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1000"/>
                                        <p:tgtEl>
                                          <p:spTgt spid="73"/>
                                        </p:tgtEl>
                                      </p:cBhvr>
                                    </p:animEffect>
                                    <p:anim calcmode="lin" valueType="num">
                                      <p:cBhvr>
                                        <p:cTn id="13" dur="1000" fill="hold"/>
                                        <p:tgtEl>
                                          <p:spTgt spid="73"/>
                                        </p:tgtEl>
                                        <p:attrNameLst>
                                          <p:attrName>ppt_x</p:attrName>
                                        </p:attrNameLst>
                                      </p:cBhvr>
                                      <p:tavLst>
                                        <p:tav tm="0">
                                          <p:val>
                                            <p:strVal val="#ppt_x"/>
                                          </p:val>
                                        </p:tav>
                                        <p:tav tm="100000">
                                          <p:val>
                                            <p:strVal val="#ppt_x"/>
                                          </p:val>
                                        </p:tav>
                                      </p:tavLst>
                                    </p:anim>
                                    <p:anim calcmode="lin" valueType="num">
                                      <p:cBhvr>
                                        <p:cTn id="1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25 E" pathEditMode="relative" ptsTypes="">
                                      <p:cBhvr>
                                        <p:cTn id="18" dur="2000" fill="hold"/>
                                        <p:tgtEl>
                                          <p:spTgt spid="29"/>
                                        </p:tgtEl>
                                        <p:attrNameLst>
                                          <p:attrName>ppt_x</p:attrName>
                                          <p:attrName>ppt_y</p:attrName>
                                        </p:attrNameLst>
                                      </p:cBhvr>
                                    </p:animMotion>
                                  </p:childTnLst>
                                </p:cTn>
                              </p:par>
                              <p:par>
                                <p:cTn id="19" presetID="42" presetClass="path" presetSubtype="0" accel="50000" decel="50000" fill="hold" nodeType="withEffect">
                                  <p:stCondLst>
                                    <p:cond delay="0"/>
                                  </p:stCondLst>
                                  <p:childTnLst>
                                    <p:animMotion origin="layout" path="M 0 0 L 0 0.25 E" pathEditMode="relative" ptsTypes="">
                                      <p:cBhvr>
                                        <p:cTn id="20" dur="2000" fill="hold"/>
                                        <p:tgtEl>
                                          <p:spTgt spid="2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94415" y="4421376"/>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61445" y="4465461"/>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31467" y="4487554"/>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463655"/>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1715" y="4487554"/>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34736" y="4492720"/>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29951" y="5916902"/>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537004" y="5916901"/>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7963762" y="3587360"/>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601616" y="3762400"/>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Ellipse 83">
            <a:extLst>
              <a:ext uri="{FF2B5EF4-FFF2-40B4-BE49-F238E27FC236}">
                <a16:creationId xmlns:a16="http://schemas.microsoft.com/office/drawing/2014/main" id="{F1655F9A-1156-4495-AAA6-B9C403E6DC86}"/>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586614" y="128876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49336" y="1288761"/>
            <a:ext cx="205221" cy="369332"/>
          </a:xfrm>
          <a:prstGeom prst="rect">
            <a:avLst/>
          </a:prstGeom>
          <a:noFill/>
        </p:spPr>
        <p:txBody>
          <a:bodyPr wrap="square" rtlCol="0">
            <a:spAutoFit/>
          </a:bodyPr>
          <a:lstStyle/>
          <a:p>
            <a:r>
              <a:rPr lang="fr-FR" b="1" dirty="0">
                <a:solidFill>
                  <a:schemeClr val="bg1">
                    <a:lumMod val="65000"/>
                  </a:schemeClr>
                </a:solidFill>
              </a:rPr>
              <a:t>2</a:t>
            </a:r>
          </a:p>
        </p:txBody>
      </p:sp>
      <p:grpSp>
        <p:nvGrpSpPr>
          <p:cNvPr id="77" name="Groupe 76">
            <a:extLst>
              <a:ext uri="{FF2B5EF4-FFF2-40B4-BE49-F238E27FC236}">
                <a16:creationId xmlns:a16="http://schemas.microsoft.com/office/drawing/2014/main" id="{7242BE56-1887-4AE1-BC31-B4AC952A3B86}"/>
              </a:ext>
            </a:extLst>
          </p:cNvPr>
          <p:cNvGrpSpPr/>
          <p:nvPr/>
        </p:nvGrpSpPr>
        <p:grpSpPr>
          <a:xfrm>
            <a:off x="6277846" y="3752774"/>
            <a:ext cx="387831" cy="369332"/>
            <a:chOff x="4159276" y="848064"/>
            <a:chExt cx="387831" cy="369332"/>
          </a:xfrm>
        </p:grpSpPr>
        <p:sp>
          <p:nvSpPr>
            <p:cNvPr id="78" name="Ellipse 77">
              <a:extLst>
                <a:ext uri="{FF2B5EF4-FFF2-40B4-BE49-F238E27FC236}">
                  <a16:creationId xmlns:a16="http://schemas.microsoft.com/office/drawing/2014/main" id="{A2C72066-5FB5-4AF1-BD0F-E43606544D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21A4BA8-0895-4654-BE5F-0823DB119D0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sp>
        <p:nvSpPr>
          <p:cNvPr id="83" name="Ellipse 82">
            <a:extLst>
              <a:ext uri="{FF2B5EF4-FFF2-40B4-BE49-F238E27FC236}">
                <a16:creationId xmlns:a16="http://schemas.microsoft.com/office/drawing/2014/main" id="{1F2FDB9E-A138-43D3-8B58-A7B572C47207}"/>
              </a:ext>
            </a:extLst>
          </p:cNvPr>
          <p:cNvSpPr/>
          <p:nvPr/>
        </p:nvSpPr>
        <p:spPr>
          <a:xfrm>
            <a:off x="6397718" y="1099666"/>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6" name="ZoneTexte 85">
            <a:extLst>
              <a:ext uri="{FF2B5EF4-FFF2-40B4-BE49-F238E27FC236}">
                <a16:creationId xmlns:a16="http://schemas.microsoft.com/office/drawing/2014/main" id="{86C42DB7-06BE-4C5F-82C1-AC253A3C3993}"/>
              </a:ext>
            </a:extLst>
          </p:cNvPr>
          <p:cNvSpPr txBox="1"/>
          <p:nvPr/>
        </p:nvSpPr>
        <p:spPr>
          <a:xfrm flipH="1">
            <a:off x="6447548" y="1090040"/>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1" name="Ellipse 110">
            <a:extLst>
              <a:ext uri="{FF2B5EF4-FFF2-40B4-BE49-F238E27FC236}">
                <a16:creationId xmlns:a16="http://schemas.microsoft.com/office/drawing/2014/main" id="{5B098FE4-47FC-4760-9DF0-71EC85DD3A53}"/>
              </a:ext>
            </a:extLst>
          </p:cNvPr>
          <p:cNvSpPr/>
          <p:nvPr/>
        </p:nvSpPr>
        <p:spPr>
          <a:xfrm>
            <a:off x="3601188" y="17840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DB66EB3C-13A2-457A-AB37-84853060AE64}"/>
              </a:ext>
            </a:extLst>
          </p:cNvPr>
          <p:cNvSpPr txBox="1"/>
          <p:nvPr/>
        </p:nvSpPr>
        <p:spPr>
          <a:xfrm flipH="1">
            <a:off x="3663910" y="17840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13" name="Ellipse 112">
            <a:extLst>
              <a:ext uri="{FF2B5EF4-FFF2-40B4-BE49-F238E27FC236}">
                <a16:creationId xmlns:a16="http://schemas.microsoft.com/office/drawing/2014/main" id="{598C1181-03BE-4C6B-B4EF-1E4A0DB09A20}"/>
              </a:ext>
            </a:extLst>
          </p:cNvPr>
          <p:cNvSpPr/>
          <p:nvPr/>
        </p:nvSpPr>
        <p:spPr>
          <a:xfrm>
            <a:off x="5034733" y="1123347"/>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4397CE8A-72CF-4CB9-851E-7ED1C315AC9C}"/>
              </a:ext>
            </a:extLst>
          </p:cNvPr>
          <p:cNvSpPr txBox="1"/>
          <p:nvPr/>
        </p:nvSpPr>
        <p:spPr>
          <a:xfrm flipH="1">
            <a:off x="5084563" y="1113721"/>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4" name="Ellipse 113">
            <a:extLst>
              <a:ext uri="{FF2B5EF4-FFF2-40B4-BE49-F238E27FC236}">
                <a16:creationId xmlns:a16="http://schemas.microsoft.com/office/drawing/2014/main" id="{691CB3FC-8AF4-4624-AD51-FEF07F5E0197}"/>
              </a:ext>
            </a:extLst>
          </p:cNvPr>
          <p:cNvSpPr/>
          <p:nvPr/>
        </p:nvSpPr>
        <p:spPr>
          <a:xfrm>
            <a:off x="5053859" y="160903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6" name="ZoneTexte 115">
            <a:extLst>
              <a:ext uri="{FF2B5EF4-FFF2-40B4-BE49-F238E27FC236}">
                <a16:creationId xmlns:a16="http://schemas.microsoft.com/office/drawing/2014/main" id="{A8C75AE1-476D-4A85-87F3-D890D4334552}"/>
              </a:ext>
            </a:extLst>
          </p:cNvPr>
          <p:cNvSpPr txBox="1"/>
          <p:nvPr/>
        </p:nvSpPr>
        <p:spPr>
          <a:xfrm flipH="1">
            <a:off x="5116581" y="1609034"/>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6" name="Ellipse 95">
            <a:extLst>
              <a:ext uri="{FF2B5EF4-FFF2-40B4-BE49-F238E27FC236}">
                <a16:creationId xmlns:a16="http://schemas.microsoft.com/office/drawing/2014/main" id="{8E07713D-BFA6-4D47-BD82-626745270645}"/>
              </a:ext>
            </a:extLst>
          </p:cNvPr>
          <p:cNvSpPr/>
          <p:nvPr/>
        </p:nvSpPr>
        <p:spPr>
          <a:xfrm>
            <a:off x="7864524" y="20566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7" name="ZoneTexte 96">
            <a:extLst>
              <a:ext uri="{FF2B5EF4-FFF2-40B4-BE49-F238E27FC236}">
                <a16:creationId xmlns:a16="http://schemas.microsoft.com/office/drawing/2014/main" id="{D2BB7B14-49B5-4905-B116-C926B14617C8}"/>
              </a:ext>
            </a:extLst>
          </p:cNvPr>
          <p:cNvSpPr txBox="1"/>
          <p:nvPr/>
        </p:nvSpPr>
        <p:spPr>
          <a:xfrm flipH="1">
            <a:off x="7914354" y="196038"/>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98" name="Ellipse 97">
            <a:extLst>
              <a:ext uri="{FF2B5EF4-FFF2-40B4-BE49-F238E27FC236}">
                <a16:creationId xmlns:a16="http://schemas.microsoft.com/office/drawing/2014/main" id="{163615F8-02C0-4E73-90B8-92F49D8A3C69}"/>
              </a:ext>
            </a:extLst>
          </p:cNvPr>
          <p:cNvSpPr/>
          <p:nvPr/>
        </p:nvSpPr>
        <p:spPr>
          <a:xfrm>
            <a:off x="6420811" y="16255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0" name="ZoneTexte 119">
            <a:extLst>
              <a:ext uri="{FF2B5EF4-FFF2-40B4-BE49-F238E27FC236}">
                <a16:creationId xmlns:a16="http://schemas.microsoft.com/office/drawing/2014/main" id="{B2E64265-1D8B-4CD5-8EA6-8885002D7199}"/>
              </a:ext>
            </a:extLst>
          </p:cNvPr>
          <p:cNvSpPr txBox="1"/>
          <p:nvPr/>
        </p:nvSpPr>
        <p:spPr>
          <a:xfrm flipH="1">
            <a:off x="6483533" y="162557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9" name="Ellipse 98">
            <a:extLst>
              <a:ext uri="{FF2B5EF4-FFF2-40B4-BE49-F238E27FC236}">
                <a16:creationId xmlns:a16="http://schemas.microsoft.com/office/drawing/2014/main" id="{3F2B76B4-0CE6-47FD-B33F-3458336B9E91}"/>
              </a:ext>
            </a:extLst>
          </p:cNvPr>
          <p:cNvSpPr/>
          <p:nvPr/>
        </p:nvSpPr>
        <p:spPr>
          <a:xfrm>
            <a:off x="5056645" y="207793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0" name="ZoneTexte 99">
            <a:extLst>
              <a:ext uri="{FF2B5EF4-FFF2-40B4-BE49-F238E27FC236}">
                <a16:creationId xmlns:a16="http://schemas.microsoft.com/office/drawing/2014/main" id="{DBAE3BD7-EBC5-4ABC-BF3E-2E837D1D4FB0}"/>
              </a:ext>
            </a:extLst>
          </p:cNvPr>
          <p:cNvSpPr txBox="1"/>
          <p:nvPr/>
        </p:nvSpPr>
        <p:spPr>
          <a:xfrm flipH="1">
            <a:off x="5119367" y="207793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8" name="Ellipse 127">
            <a:extLst>
              <a:ext uri="{FF2B5EF4-FFF2-40B4-BE49-F238E27FC236}">
                <a16:creationId xmlns:a16="http://schemas.microsoft.com/office/drawing/2014/main" id="{EF1C2581-36B9-41CB-A9EB-5E0DBFEDED71}"/>
              </a:ext>
            </a:extLst>
          </p:cNvPr>
          <p:cNvSpPr/>
          <p:nvPr/>
        </p:nvSpPr>
        <p:spPr>
          <a:xfrm>
            <a:off x="7876998" y="894758"/>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5" name="ZoneTexte 134">
            <a:extLst>
              <a:ext uri="{FF2B5EF4-FFF2-40B4-BE49-F238E27FC236}">
                <a16:creationId xmlns:a16="http://schemas.microsoft.com/office/drawing/2014/main" id="{44149986-829C-4B3B-969B-ED2372BA83C3}"/>
              </a:ext>
            </a:extLst>
          </p:cNvPr>
          <p:cNvSpPr txBox="1"/>
          <p:nvPr/>
        </p:nvSpPr>
        <p:spPr>
          <a:xfrm flipH="1">
            <a:off x="7939720" y="894758"/>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1" name="Ellipse 120">
            <a:extLst>
              <a:ext uri="{FF2B5EF4-FFF2-40B4-BE49-F238E27FC236}">
                <a16:creationId xmlns:a16="http://schemas.microsoft.com/office/drawing/2014/main" id="{B6D57746-B457-46EF-A7FA-D116D14E7B7E}"/>
              </a:ext>
            </a:extLst>
          </p:cNvPr>
          <p:cNvSpPr/>
          <p:nvPr/>
        </p:nvSpPr>
        <p:spPr>
          <a:xfrm>
            <a:off x="9328255" y="9053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A9A5142-71C2-4AA0-8061-BB7FA85DAA7A}"/>
              </a:ext>
            </a:extLst>
          </p:cNvPr>
          <p:cNvSpPr txBox="1"/>
          <p:nvPr/>
        </p:nvSpPr>
        <p:spPr>
          <a:xfrm flipH="1">
            <a:off x="9390977" y="9053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93" name="Ellipse 92">
            <a:extLst>
              <a:ext uri="{FF2B5EF4-FFF2-40B4-BE49-F238E27FC236}">
                <a16:creationId xmlns:a16="http://schemas.microsoft.com/office/drawing/2014/main" id="{2D61CA19-5D5B-45FE-A547-BB425DAB33B9}"/>
              </a:ext>
            </a:extLst>
          </p:cNvPr>
          <p:cNvSpPr/>
          <p:nvPr/>
        </p:nvSpPr>
        <p:spPr>
          <a:xfrm>
            <a:off x="9328255" y="153021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7BF6CD5D-318F-4D9A-B08D-B756EC12E235}"/>
              </a:ext>
            </a:extLst>
          </p:cNvPr>
          <p:cNvSpPr txBox="1"/>
          <p:nvPr/>
        </p:nvSpPr>
        <p:spPr>
          <a:xfrm flipH="1">
            <a:off x="9390977" y="153021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73" name="Flèche : bas 72">
            <a:extLst>
              <a:ext uri="{FF2B5EF4-FFF2-40B4-BE49-F238E27FC236}">
                <a16:creationId xmlns:a16="http://schemas.microsoft.com/office/drawing/2014/main" id="{9439FE71-F4BF-4EAE-BAD7-5410F100A0A5}"/>
              </a:ext>
            </a:extLst>
          </p:cNvPr>
          <p:cNvSpPr/>
          <p:nvPr/>
        </p:nvSpPr>
        <p:spPr>
          <a:xfrm rot="10800000">
            <a:off x="7800479" y="2378437"/>
            <a:ext cx="412523" cy="486449"/>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4" name="Connecteur droit avec flèche 73">
            <a:extLst>
              <a:ext uri="{FF2B5EF4-FFF2-40B4-BE49-F238E27FC236}">
                <a16:creationId xmlns:a16="http://schemas.microsoft.com/office/drawing/2014/main" id="{EB086203-FE1A-46C0-98C6-BA9EC2B13076}"/>
              </a:ext>
            </a:extLst>
          </p:cNvPr>
          <p:cNvCxnSpPr>
            <a:cxnSpLocks/>
          </p:cNvCxnSpPr>
          <p:nvPr/>
        </p:nvCxnSpPr>
        <p:spPr>
          <a:xfrm flipV="1">
            <a:off x="8334470" y="1727859"/>
            <a:ext cx="42683" cy="17011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5" name="Rectangle : coins arrondis 74">
            <a:extLst>
              <a:ext uri="{FF2B5EF4-FFF2-40B4-BE49-F238E27FC236}">
                <a16:creationId xmlns:a16="http://schemas.microsoft.com/office/drawing/2014/main" id="{A3052B7F-535B-44CB-91F3-8B25CDF233A0}"/>
              </a:ext>
            </a:extLst>
          </p:cNvPr>
          <p:cNvSpPr/>
          <p:nvPr/>
        </p:nvSpPr>
        <p:spPr>
          <a:xfrm>
            <a:off x="8842583" y="2449492"/>
            <a:ext cx="2727827"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Flèche : bas 75">
            <a:extLst>
              <a:ext uri="{FF2B5EF4-FFF2-40B4-BE49-F238E27FC236}">
                <a16:creationId xmlns:a16="http://schemas.microsoft.com/office/drawing/2014/main" id="{7954E058-80CD-4690-AE1E-A0E5C1DC93A7}"/>
              </a:ext>
            </a:extLst>
          </p:cNvPr>
          <p:cNvSpPr/>
          <p:nvPr/>
        </p:nvSpPr>
        <p:spPr>
          <a:xfrm rot="10800000">
            <a:off x="6403232" y="2324912"/>
            <a:ext cx="412523" cy="486449"/>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ZoneTexte 86">
            <a:extLst>
              <a:ext uri="{FF2B5EF4-FFF2-40B4-BE49-F238E27FC236}">
                <a16:creationId xmlns:a16="http://schemas.microsoft.com/office/drawing/2014/main" id="{DDB8D24A-8DE5-4C8C-8EF4-C362607ED938}"/>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92" name="ZoneTexte 91">
            <a:extLst>
              <a:ext uri="{FF2B5EF4-FFF2-40B4-BE49-F238E27FC236}">
                <a16:creationId xmlns:a16="http://schemas.microsoft.com/office/drawing/2014/main" id="{D03BCF82-51FC-4A0A-989A-1837066B1D60}"/>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101" name="ZoneTexte 100">
            <a:extLst>
              <a:ext uri="{FF2B5EF4-FFF2-40B4-BE49-F238E27FC236}">
                <a16:creationId xmlns:a16="http://schemas.microsoft.com/office/drawing/2014/main" id="{61627A2E-052A-404D-96FB-E651C74F5BE1}"/>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105" name="ZoneTexte 104">
            <a:extLst>
              <a:ext uri="{FF2B5EF4-FFF2-40B4-BE49-F238E27FC236}">
                <a16:creationId xmlns:a16="http://schemas.microsoft.com/office/drawing/2014/main" id="{E3FE0CE6-80DF-432A-8CD7-BA6D618F8C11}"/>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06" name="ZoneTexte 105">
            <a:extLst>
              <a:ext uri="{FF2B5EF4-FFF2-40B4-BE49-F238E27FC236}">
                <a16:creationId xmlns:a16="http://schemas.microsoft.com/office/drawing/2014/main" id="{B1F9D478-86AD-41E1-AF5A-DE2CA93D4BDB}"/>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07" name="ZoneTexte 106">
            <a:extLst>
              <a:ext uri="{FF2B5EF4-FFF2-40B4-BE49-F238E27FC236}">
                <a16:creationId xmlns:a16="http://schemas.microsoft.com/office/drawing/2014/main" id="{B7C6E117-05E6-4C78-81D1-98F479755629}"/>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23" name="ZoneTexte 122">
            <a:extLst>
              <a:ext uri="{FF2B5EF4-FFF2-40B4-BE49-F238E27FC236}">
                <a16:creationId xmlns:a16="http://schemas.microsoft.com/office/drawing/2014/main" id="{EA81F218-09A3-46F6-858C-F374F32D562A}"/>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24" name="ZoneTexte 123">
            <a:extLst>
              <a:ext uri="{FF2B5EF4-FFF2-40B4-BE49-F238E27FC236}">
                <a16:creationId xmlns:a16="http://schemas.microsoft.com/office/drawing/2014/main" id="{085DDBFC-E473-4DE0-9BEC-36F7C7ABE89D}"/>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1395585960"/>
      </p:ext>
    </p:extLst>
  </p:cSld>
  <p:clrMapOvr>
    <a:masterClrMapping/>
  </p:clrMapOvr>
  <mc:AlternateContent xmlns:mc="http://schemas.openxmlformats.org/markup-compatibility/2006" xmlns:p14="http://schemas.microsoft.com/office/powerpoint/2010/main">
    <mc:Choice Requires="p14">
      <p:transition spd="slow" p14:dur="2000" advTm="1677"/>
    </mc:Choice>
    <mc:Fallback xmlns="">
      <p:transition spd="slow" advTm="16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6.25E-7 0 L 0.0138 -0.32685 " pathEditMode="relative" rAng="0" ptsTypes="AA">
                                      <p:cBhvr>
                                        <p:cTn id="13" dur="2000" fill="hold"/>
                                        <p:tgtEl>
                                          <p:spTgt spid="102"/>
                                        </p:tgtEl>
                                        <p:attrNameLst>
                                          <p:attrName>ppt_x</p:attrName>
                                          <p:attrName>ppt_y</p:attrName>
                                        </p:attrNameLst>
                                      </p:cBhvr>
                                      <p:rCtr x="690" y="-16343"/>
                                    </p:animMotion>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1000"/>
                                        <p:tgtEl>
                                          <p:spTgt spid="76"/>
                                        </p:tgtEl>
                                      </p:cBhvr>
                                    </p:animEffect>
                                    <p:anim calcmode="lin" valueType="num">
                                      <p:cBhvr>
                                        <p:cTn id="19" dur="1000" fill="hold"/>
                                        <p:tgtEl>
                                          <p:spTgt spid="76"/>
                                        </p:tgtEl>
                                        <p:attrNameLst>
                                          <p:attrName>ppt_x</p:attrName>
                                        </p:attrNameLst>
                                      </p:cBhvr>
                                      <p:tavLst>
                                        <p:tav tm="0">
                                          <p:val>
                                            <p:strVal val="#ppt_x"/>
                                          </p:val>
                                        </p:tav>
                                        <p:tav tm="100000">
                                          <p:val>
                                            <p:strVal val="#ppt_x"/>
                                          </p:val>
                                        </p:tav>
                                      </p:tavLst>
                                    </p:anim>
                                    <p:anim calcmode="lin" valueType="num">
                                      <p:cBhvr>
                                        <p:cTn id="20" dur="1000" fill="hold"/>
                                        <p:tgtEl>
                                          <p:spTgt spid="7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fade">
                                      <p:cBhvr>
                                        <p:cTn id="23" dur="1000"/>
                                        <p:tgtEl>
                                          <p:spTgt spid="73"/>
                                        </p:tgtEl>
                                      </p:cBhvr>
                                    </p:animEffect>
                                    <p:anim calcmode="lin" valueType="num">
                                      <p:cBhvr>
                                        <p:cTn id="24" dur="1000" fill="hold"/>
                                        <p:tgtEl>
                                          <p:spTgt spid="73"/>
                                        </p:tgtEl>
                                        <p:attrNameLst>
                                          <p:attrName>ppt_x</p:attrName>
                                        </p:attrNameLst>
                                      </p:cBhvr>
                                      <p:tavLst>
                                        <p:tav tm="0">
                                          <p:val>
                                            <p:strVal val="#ppt_x"/>
                                          </p:val>
                                        </p:tav>
                                        <p:tav tm="100000">
                                          <p:val>
                                            <p:strVal val="#ppt_x"/>
                                          </p:val>
                                        </p:tav>
                                      </p:tavLst>
                                    </p:anim>
                                    <p:anim calcmode="lin" valueType="num">
                                      <p:cBhvr>
                                        <p:cTn id="2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2.70833E-6 1.85185E-6 L -0.00859 -0.39514 " pathEditMode="relative" rAng="0" ptsTypes="AA">
                                      <p:cBhvr>
                                        <p:cTn id="29" dur="2000" fill="hold"/>
                                        <p:tgtEl>
                                          <p:spTgt spid="27"/>
                                        </p:tgtEl>
                                        <p:attrNameLst>
                                          <p:attrName>ppt_x</p:attrName>
                                          <p:attrName>ppt_y</p:attrName>
                                        </p:attrNameLst>
                                      </p:cBhvr>
                                      <p:rCtr x="-430" y="-19769"/>
                                    </p:animMotion>
                                  </p:childTnLst>
                                </p:cTn>
                              </p:par>
                              <p:par>
                                <p:cTn id="30" presetID="64" presetClass="path" presetSubtype="0" accel="50000" decel="50000" fill="hold" nodeType="withEffect">
                                  <p:stCondLst>
                                    <p:cond delay="0"/>
                                  </p:stCondLst>
                                  <p:childTnLst>
                                    <p:animMotion origin="layout" path="M -8.33333E-7 -3.7037E-6 L -0.00156 -0.39444 " pathEditMode="relative" rAng="0" ptsTypes="AA">
                                      <p:cBhvr>
                                        <p:cTn id="31" dur="2000" fill="hold"/>
                                        <p:tgtEl>
                                          <p:spTgt spid="26"/>
                                        </p:tgtEl>
                                        <p:attrNameLst>
                                          <p:attrName>ppt_x</p:attrName>
                                          <p:attrName>ppt_y</p:attrName>
                                        </p:attrNameLst>
                                      </p:cBhvr>
                                      <p:rCtr x="-78" y="-1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94415" y="4421376"/>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61445" y="4465461"/>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31467" y="4487554"/>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463655"/>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325118" y="5950277"/>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91582" y="5916900"/>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29951" y="5916902"/>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537004" y="5916901"/>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7887275" y="1510963"/>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601616" y="3762400"/>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Ellipse 83">
            <a:extLst>
              <a:ext uri="{FF2B5EF4-FFF2-40B4-BE49-F238E27FC236}">
                <a16:creationId xmlns:a16="http://schemas.microsoft.com/office/drawing/2014/main" id="{F1655F9A-1156-4495-AAA6-B9C403E6DC86}"/>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586614" y="128876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49336" y="1288761"/>
            <a:ext cx="205221" cy="369332"/>
          </a:xfrm>
          <a:prstGeom prst="rect">
            <a:avLst/>
          </a:prstGeom>
          <a:noFill/>
        </p:spPr>
        <p:txBody>
          <a:bodyPr wrap="square" rtlCol="0">
            <a:spAutoFit/>
          </a:bodyPr>
          <a:lstStyle/>
          <a:p>
            <a:r>
              <a:rPr lang="fr-FR" b="1" dirty="0">
                <a:solidFill>
                  <a:schemeClr val="bg1">
                    <a:lumMod val="65000"/>
                  </a:schemeClr>
                </a:solidFill>
              </a:rPr>
              <a:t>2</a:t>
            </a:r>
          </a:p>
        </p:txBody>
      </p:sp>
      <p:grpSp>
        <p:nvGrpSpPr>
          <p:cNvPr id="77" name="Groupe 76">
            <a:extLst>
              <a:ext uri="{FF2B5EF4-FFF2-40B4-BE49-F238E27FC236}">
                <a16:creationId xmlns:a16="http://schemas.microsoft.com/office/drawing/2014/main" id="{7242BE56-1887-4AE1-BC31-B4AC952A3B86}"/>
              </a:ext>
            </a:extLst>
          </p:cNvPr>
          <p:cNvGrpSpPr/>
          <p:nvPr/>
        </p:nvGrpSpPr>
        <p:grpSpPr>
          <a:xfrm>
            <a:off x="6277846" y="3752774"/>
            <a:ext cx="387831" cy="369332"/>
            <a:chOff x="4159276" y="848064"/>
            <a:chExt cx="387831" cy="369332"/>
          </a:xfrm>
        </p:grpSpPr>
        <p:sp>
          <p:nvSpPr>
            <p:cNvPr id="78" name="Ellipse 77">
              <a:extLst>
                <a:ext uri="{FF2B5EF4-FFF2-40B4-BE49-F238E27FC236}">
                  <a16:creationId xmlns:a16="http://schemas.microsoft.com/office/drawing/2014/main" id="{A2C72066-5FB5-4AF1-BD0F-E43606544D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21A4BA8-0895-4654-BE5F-0823DB119D0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sp>
        <p:nvSpPr>
          <p:cNvPr id="83" name="Ellipse 82">
            <a:extLst>
              <a:ext uri="{FF2B5EF4-FFF2-40B4-BE49-F238E27FC236}">
                <a16:creationId xmlns:a16="http://schemas.microsoft.com/office/drawing/2014/main" id="{1F2FDB9E-A138-43D3-8B58-A7B572C47207}"/>
              </a:ext>
            </a:extLst>
          </p:cNvPr>
          <p:cNvSpPr/>
          <p:nvPr/>
        </p:nvSpPr>
        <p:spPr>
          <a:xfrm>
            <a:off x="6397718" y="1099666"/>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6" name="ZoneTexte 85">
            <a:extLst>
              <a:ext uri="{FF2B5EF4-FFF2-40B4-BE49-F238E27FC236}">
                <a16:creationId xmlns:a16="http://schemas.microsoft.com/office/drawing/2014/main" id="{86C42DB7-06BE-4C5F-82C1-AC253A3C3993}"/>
              </a:ext>
            </a:extLst>
          </p:cNvPr>
          <p:cNvSpPr txBox="1"/>
          <p:nvPr/>
        </p:nvSpPr>
        <p:spPr>
          <a:xfrm flipH="1">
            <a:off x="6447548" y="1090040"/>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1" name="Ellipse 110">
            <a:extLst>
              <a:ext uri="{FF2B5EF4-FFF2-40B4-BE49-F238E27FC236}">
                <a16:creationId xmlns:a16="http://schemas.microsoft.com/office/drawing/2014/main" id="{5B098FE4-47FC-4760-9DF0-71EC85DD3A53}"/>
              </a:ext>
            </a:extLst>
          </p:cNvPr>
          <p:cNvSpPr/>
          <p:nvPr/>
        </p:nvSpPr>
        <p:spPr>
          <a:xfrm>
            <a:off x="3601188" y="17840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DB66EB3C-13A2-457A-AB37-84853060AE64}"/>
              </a:ext>
            </a:extLst>
          </p:cNvPr>
          <p:cNvSpPr txBox="1"/>
          <p:nvPr/>
        </p:nvSpPr>
        <p:spPr>
          <a:xfrm flipH="1">
            <a:off x="3663910" y="17840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13" name="Ellipse 112">
            <a:extLst>
              <a:ext uri="{FF2B5EF4-FFF2-40B4-BE49-F238E27FC236}">
                <a16:creationId xmlns:a16="http://schemas.microsoft.com/office/drawing/2014/main" id="{598C1181-03BE-4C6B-B4EF-1E4A0DB09A20}"/>
              </a:ext>
            </a:extLst>
          </p:cNvPr>
          <p:cNvSpPr/>
          <p:nvPr/>
        </p:nvSpPr>
        <p:spPr>
          <a:xfrm>
            <a:off x="5034733" y="1123347"/>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4397CE8A-72CF-4CB9-851E-7ED1C315AC9C}"/>
              </a:ext>
            </a:extLst>
          </p:cNvPr>
          <p:cNvSpPr txBox="1"/>
          <p:nvPr/>
        </p:nvSpPr>
        <p:spPr>
          <a:xfrm flipH="1">
            <a:off x="5084563" y="1113721"/>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4" name="Ellipse 113">
            <a:extLst>
              <a:ext uri="{FF2B5EF4-FFF2-40B4-BE49-F238E27FC236}">
                <a16:creationId xmlns:a16="http://schemas.microsoft.com/office/drawing/2014/main" id="{691CB3FC-8AF4-4624-AD51-FEF07F5E0197}"/>
              </a:ext>
            </a:extLst>
          </p:cNvPr>
          <p:cNvSpPr/>
          <p:nvPr/>
        </p:nvSpPr>
        <p:spPr>
          <a:xfrm>
            <a:off x="5053859" y="160903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6" name="ZoneTexte 115">
            <a:extLst>
              <a:ext uri="{FF2B5EF4-FFF2-40B4-BE49-F238E27FC236}">
                <a16:creationId xmlns:a16="http://schemas.microsoft.com/office/drawing/2014/main" id="{A8C75AE1-476D-4A85-87F3-D890D4334552}"/>
              </a:ext>
            </a:extLst>
          </p:cNvPr>
          <p:cNvSpPr txBox="1"/>
          <p:nvPr/>
        </p:nvSpPr>
        <p:spPr>
          <a:xfrm flipH="1">
            <a:off x="5116581" y="1609034"/>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6" name="Ellipse 95">
            <a:extLst>
              <a:ext uri="{FF2B5EF4-FFF2-40B4-BE49-F238E27FC236}">
                <a16:creationId xmlns:a16="http://schemas.microsoft.com/office/drawing/2014/main" id="{8E07713D-BFA6-4D47-BD82-626745270645}"/>
              </a:ext>
            </a:extLst>
          </p:cNvPr>
          <p:cNvSpPr/>
          <p:nvPr/>
        </p:nvSpPr>
        <p:spPr>
          <a:xfrm>
            <a:off x="7864524" y="20566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7" name="ZoneTexte 96">
            <a:extLst>
              <a:ext uri="{FF2B5EF4-FFF2-40B4-BE49-F238E27FC236}">
                <a16:creationId xmlns:a16="http://schemas.microsoft.com/office/drawing/2014/main" id="{D2BB7B14-49B5-4905-B116-C926B14617C8}"/>
              </a:ext>
            </a:extLst>
          </p:cNvPr>
          <p:cNvSpPr txBox="1"/>
          <p:nvPr/>
        </p:nvSpPr>
        <p:spPr>
          <a:xfrm flipH="1">
            <a:off x="7914354" y="196038"/>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98" name="Ellipse 97">
            <a:extLst>
              <a:ext uri="{FF2B5EF4-FFF2-40B4-BE49-F238E27FC236}">
                <a16:creationId xmlns:a16="http://schemas.microsoft.com/office/drawing/2014/main" id="{163615F8-02C0-4E73-90B8-92F49D8A3C69}"/>
              </a:ext>
            </a:extLst>
          </p:cNvPr>
          <p:cNvSpPr/>
          <p:nvPr/>
        </p:nvSpPr>
        <p:spPr>
          <a:xfrm>
            <a:off x="6420811" y="16255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0" name="ZoneTexte 119">
            <a:extLst>
              <a:ext uri="{FF2B5EF4-FFF2-40B4-BE49-F238E27FC236}">
                <a16:creationId xmlns:a16="http://schemas.microsoft.com/office/drawing/2014/main" id="{B2E64265-1D8B-4CD5-8EA6-8885002D7199}"/>
              </a:ext>
            </a:extLst>
          </p:cNvPr>
          <p:cNvSpPr txBox="1"/>
          <p:nvPr/>
        </p:nvSpPr>
        <p:spPr>
          <a:xfrm flipH="1">
            <a:off x="6483533" y="162557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9" name="Ellipse 98">
            <a:extLst>
              <a:ext uri="{FF2B5EF4-FFF2-40B4-BE49-F238E27FC236}">
                <a16:creationId xmlns:a16="http://schemas.microsoft.com/office/drawing/2014/main" id="{3F2B76B4-0CE6-47FD-B33F-3458336B9E91}"/>
              </a:ext>
            </a:extLst>
          </p:cNvPr>
          <p:cNvSpPr/>
          <p:nvPr/>
        </p:nvSpPr>
        <p:spPr>
          <a:xfrm>
            <a:off x="5056645" y="207793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0" name="ZoneTexte 99">
            <a:extLst>
              <a:ext uri="{FF2B5EF4-FFF2-40B4-BE49-F238E27FC236}">
                <a16:creationId xmlns:a16="http://schemas.microsoft.com/office/drawing/2014/main" id="{DBAE3BD7-EBC5-4ABC-BF3E-2E837D1D4FB0}"/>
              </a:ext>
            </a:extLst>
          </p:cNvPr>
          <p:cNvSpPr txBox="1"/>
          <p:nvPr/>
        </p:nvSpPr>
        <p:spPr>
          <a:xfrm flipH="1">
            <a:off x="5119367" y="207793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8" name="Ellipse 127">
            <a:extLst>
              <a:ext uri="{FF2B5EF4-FFF2-40B4-BE49-F238E27FC236}">
                <a16:creationId xmlns:a16="http://schemas.microsoft.com/office/drawing/2014/main" id="{EF1C2581-36B9-41CB-A9EB-5E0DBFEDED71}"/>
              </a:ext>
            </a:extLst>
          </p:cNvPr>
          <p:cNvSpPr/>
          <p:nvPr/>
        </p:nvSpPr>
        <p:spPr>
          <a:xfrm>
            <a:off x="7876998" y="894758"/>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5" name="ZoneTexte 134">
            <a:extLst>
              <a:ext uri="{FF2B5EF4-FFF2-40B4-BE49-F238E27FC236}">
                <a16:creationId xmlns:a16="http://schemas.microsoft.com/office/drawing/2014/main" id="{44149986-829C-4B3B-969B-ED2372BA83C3}"/>
              </a:ext>
            </a:extLst>
          </p:cNvPr>
          <p:cNvSpPr txBox="1"/>
          <p:nvPr/>
        </p:nvSpPr>
        <p:spPr>
          <a:xfrm flipH="1">
            <a:off x="7939720" y="894758"/>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1" name="Ellipse 120">
            <a:extLst>
              <a:ext uri="{FF2B5EF4-FFF2-40B4-BE49-F238E27FC236}">
                <a16:creationId xmlns:a16="http://schemas.microsoft.com/office/drawing/2014/main" id="{B6D57746-B457-46EF-A7FA-D116D14E7B7E}"/>
              </a:ext>
            </a:extLst>
          </p:cNvPr>
          <p:cNvSpPr/>
          <p:nvPr/>
        </p:nvSpPr>
        <p:spPr>
          <a:xfrm>
            <a:off x="9328255" y="9053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A9A5142-71C2-4AA0-8061-BB7FA85DAA7A}"/>
              </a:ext>
            </a:extLst>
          </p:cNvPr>
          <p:cNvSpPr txBox="1"/>
          <p:nvPr/>
        </p:nvSpPr>
        <p:spPr>
          <a:xfrm flipH="1">
            <a:off x="9390977" y="9053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93" name="Ellipse 92">
            <a:extLst>
              <a:ext uri="{FF2B5EF4-FFF2-40B4-BE49-F238E27FC236}">
                <a16:creationId xmlns:a16="http://schemas.microsoft.com/office/drawing/2014/main" id="{2D61CA19-5D5B-45FE-A547-BB425DAB33B9}"/>
              </a:ext>
            </a:extLst>
          </p:cNvPr>
          <p:cNvSpPr/>
          <p:nvPr/>
        </p:nvSpPr>
        <p:spPr>
          <a:xfrm>
            <a:off x="9328255" y="153021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7BF6CD5D-318F-4D9A-B08D-B756EC12E235}"/>
              </a:ext>
            </a:extLst>
          </p:cNvPr>
          <p:cNvSpPr txBox="1"/>
          <p:nvPr/>
        </p:nvSpPr>
        <p:spPr>
          <a:xfrm flipH="1">
            <a:off x="9390977" y="153021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75" name="Rectangle : coins arrondis 74">
            <a:extLst>
              <a:ext uri="{FF2B5EF4-FFF2-40B4-BE49-F238E27FC236}">
                <a16:creationId xmlns:a16="http://schemas.microsoft.com/office/drawing/2014/main" id="{A3052B7F-535B-44CB-91F3-8B25CDF233A0}"/>
              </a:ext>
            </a:extLst>
          </p:cNvPr>
          <p:cNvSpPr/>
          <p:nvPr/>
        </p:nvSpPr>
        <p:spPr>
          <a:xfrm>
            <a:off x="8842583" y="2449492"/>
            <a:ext cx="2727827"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ZoneTexte 75">
            <a:extLst>
              <a:ext uri="{FF2B5EF4-FFF2-40B4-BE49-F238E27FC236}">
                <a16:creationId xmlns:a16="http://schemas.microsoft.com/office/drawing/2014/main" id="{F27214BA-4326-4B69-B02C-B7AF956BD927}"/>
              </a:ext>
            </a:extLst>
          </p:cNvPr>
          <p:cNvSpPr txBox="1"/>
          <p:nvPr/>
        </p:nvSpPr>
        <p:spPr>
          <a:xfrm>
            <a:off x="258617" y="5236388"/>
            <a:ext cx="5609287" cy="1384995"/>
          </a:xfrm>
          <a:prstGeom prst="rect">
            <a:avLst/>
          </a:prstGeom>
          <a:noFill/>
        </p:spPr>
        <p:txBody>
          <a:bodyPr wrap="square" rtlCol="0">
            <a:spAutoFit/>
          </a:bodyPr>
          <a:lstStyle/>
          <a:p>
            <a:r>
              <a:rPr lang="fr-FR" sz="2800" b="1" dirty="0"/>
              <a:t>Il reste 4 bouchons à jouer : l’humain a perdu dans tous les cas ! La machine gagne.</a:t>
            </a:r>
          </a:p>
        </p:txBody>
      </p:sp>
      <p:sp>
        <p:nvSpPr>
          <p:cNvPr id="87" name="Rectangle : coins arrondis 86">
            <a:extLst>
              <a:ext uri="{FF2B5EF4-FFF2-40B4-BE49-F238E27FC236}">
                <a16:creationId xmlns:a16="http://schemas.microsoft.com/office/drawing/2014/main" id="{A78749BC-1C8D-47B7-A7B4-E9617F361223}"/>
              </a:ext>
            </a:extLst>
          </p:cNvPr>
          <p:cNvSpPr/>
          <p:nvPr/>
        </p:nvSpPr>
        <p:spPr>
          <a:xfrm>
            <a:off x="5986763" y="2467685"/>
            <a:ext cx="2727827"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ZoneTexte 71">
            <a:extLst>
              <a:ext uri="{FF2B5EF4-FFF2-40B4-BE49-F238E27FC236}">
                <a16:creationId xmlns:a16="http://schemas.microsoft.com/office/drawing/2014/main" id="{75C80DEC-1313-41FE-B822-3B5CA44DC3CA}"/>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73" name="ZoneTexte 72">
            <a:extLst>
              <a:ext uri="{FF2B5EF4-FFF2-40B4-BE49-F238E27FC236}">
                <a16:creationId xmlns:a16="http://schemas.microsoft.com/office/drawing/2014/main" id="{C63C7633-3321-402D-A280-1D0EB174E892}"/>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74" name="ZoneTexte 73">
            <a:extLst>
              <a:ext uri="{FF2B5EF4-FFF2-40B4-BE49-F238E27FC236}">
                <a16:creationId xmlns:a16="http://schemas.microsoft.com/office/drawing/2014/main" id="{D8A17472-FE01-4CD5-A689-D2430026C0D1}"/>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92" name="ZoneTexte 91">
            <a:extLst>
              <a:ext uri="{FF2B5EF4-FFF2-40B4-BE49-F238E27FC236}">
                <a16:creationId xmlns:a16="http://schemas.microsoft.com/office/drawing/2014/main" id="{42916F57-1B0D-40AE-88B2-68085D0E8DDB}"/>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01" name="ZoneTexte 100">
            <a:extLst>
              <a:ext uri="{FF2B5EF4-FFF2-40B4-BE49-F238E27FC236}">
                <a16:creationId xmlns:a16="http://schemas.microsoft.com/office/drawing/2014/main" id="{FB5EB536-23CA-47DF-9887-074E6E3CEF00}"/>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05" name="ZoneTexte 104">
            <a:extLst>
              <a:ext uri="{FF2B5EF4-FFF2-40B4-BE49-F238E27FC236}">
                <a16:creationId xmlns:a16="http://schemas.microsoft.com/office/drawing/2014/main" id="{867FA695-6DFD-4633-AA3A-EB2D024D5841}"/>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06" name="ZoneTexte 105">
            <a:extLst>
              <a:ext uri="{FF2B5EF4-FFF2-40B4-BE49-F238E27FC236}">
                <a16:creationId xmlns:a16="http://schemas.microsoft.com/office/drawing/2014/main" id="{D9E64A14-0464-4060-BCCD-B3107D73B568}"/>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07" name="ZoneTexte 106">
            <a:extLst>
              <a:ext uri="{FF2B5EF4-FFF2-40B4-BE49-F238E27FC236}">
                <a16:creationId xmlns:a16="http://schemas.microsoft.com/office/drawing/2014/main" id="{C9B1F65D-09A9-4373-88D6-26418228E75F}"/>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3981355906"/>
      </p:ext>
    </p:extLst>
  </p:cSld>
  <p:clrMapOvr>
    <a:masterClrMapping/>
  </p:clrMapOvr>
  <mc:AlternateContent xmlns:mc="http://schemas.openxmlformats.org/markup-compatibility/2006" xmlns:p14="http://schemas.microsoft.com/office/powerpoint/2010/main">
    <mc:Choice Requires="p14">
      <p:transition spd="slow" p14:dur="2000" advTm="3734"/>
    </mc:Choice>
    <mc:Fallback xmlns="">
      <p:transition spd="slow" advTm="3734"/>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94415" y="4421376"/>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61445" y="4465461"/>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31467" y="4487554"/>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463655"/>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1715" y="4487554"/>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34736" y="4492720"/>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84261" y="4487554"/>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04467" y="4483601"/>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7855911" y="373841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601616" y="3762400"/>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Ellipse 83">
            <a:extLst>
              <a:ext uri="{FF2B5EF4-FFF2-40B4-BE49-F238E27FC236}">
                <a16:creationId xmlns:a16="http://schemas.microsoft.com/office/drawing/2014/main" id="{F1655F9A-1156-4495-AAA6-B9C403E6DC86}"/>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586614" y="128876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49336" y="1288761"/>
            <a:ext cx="205221" cy="369332"/>
          </a:xfrm>
          <a:prstGeom prst="rect">
            <a:avLst/>
          </a:prstGeom>
          <a:noFill/>
        </p:spPr>
        <p:txBody>
          <a:bodyPr wrap="square" rtlCol="0">
            <a:spAutoFit/>
          </a:bodyPr>
          <a:lstStyle/>
          <a:p>
            <a:r>
              <a:rPr lang="fr-FR" b="1" dirty="0">
                <a:solidFill>
                  <a:schemeClr val="bg1">
                    <a:lumMod val="65000"/>
                  </a:schemeClr>
                </a:solidFill>
              </a:rPr>
              <a:t>2</a:t>
            </a:r>
          </a:p>
        </p:txBody>
      </p:sp>
      <p:grpSp>
        <p:nvGrpSpPr>
          <p:cNvPr id="77" name="Groupe 76">
            <a:extLst>
              <a:ext uri="{FF2B5EF4-FFF2-40B4-BE49-F238E27FC236}">
                <a16:creationId xmlns:a16="http://schemas.microsoft.com/office/drawing/2014/main" id="{7242BE56-1887-4AE1-BC31-B4AC952A3B86}"/>
              </a:ext>
            </a:extLst>
          </p:cNvPr>
          <p:cNvGrpSpPr/>
          <p:nvPr/>
        </p:nvGrpSpPr>
        <p:grpSpPr>
          <a:xfrm>
            <a:off x="6277846" y="3752774"/>
            <a:ext cx="387831" cy="369332"/>
            <a:chOff x="4159276" y="848064"/>
            <a:chExt cx="387831" cy="369332"/>
          </a:xfrm>
        </p:grpSpPr>
        <p:sp>
          <p:nvSpPr>
            <p:cNvPr id="78" name="Ellipse 77">
              <a:extLst>
                <a:ext uri="{FF2B5EF4-FFF2-40B4-BE49-F238E27FC236}">
                  <a16:creationId xmlns:a16="http://schemas.microsoft.com/office/drawing/2014/main" id="{A2C72066-5FB5-4AF1-BD0F-E43606544D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21A4BA8-0895-4654-BE5F-0823DB119D0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sp>
        <p:nvSpPr>
          <p:cNvPr id="83" name="Ellipse 82">
            <a:extLst>
              <a:ext uri="{FF2B5EF4-FFF2-40B4-BE49-F238E27FC236}">
                <a16:creationId xmlns:a16="http://schemas.microsoft.com/office/drawing/2014/main" id="{1F2FDB9E-A138-43D3-8B58-A7B572C47207}"/>
              </a:ext>
            </a:extLst>
          </p:cNvPr>
          <p:cNvSpPr/>
          <p:nvPr/>
        </p:nvSpPr>
        <p:spPr>
          <a:xfrm>
            <a:off x="6397718" y="1099666"/>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6" name="ZoneTexte 85">
            <a:extLst>
              <a:ext uri="{FF2B5EF4-FFF2-40B4-BE49-F238E27FC236}">
                <a16:creationId xmlns:a16="http://schemas.microsoft.com/office/drawing/2014/main" id="{86C42DB7-06BE-4C5F-82C1-AC253A3C3993}"/>
              </a:ext>
            </a:extLst>
          </p:cNvPr>
          <p:cNvSpPr txBox="1"/>
          <p:nvPr/>
        </p:nvSpPr>
        <p:spPr>
          <a:xfrm flipH="1">
            <a:off x="6447548" y="1090040"/>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1" name="Ellipse 110">
            <a:extLst>
              <a:ext uri="{FF2B5EF4-FFF2-40B4-BE49-F238E27FC236}">
                <a16:creationId xmlns:a16="http://schemas.microsoft.com/office/drawing/2014/main" id="{5B098FE4-47FC-4760-9DF0-71EC85DD3A53}"/>
              </a:ext>
            </a:extLst>
          </p:cNvPr>
          <p:cNvSpPr/>
          <p:nvPr/>
        </p:nvSpPr>
        <p:spPr>
          <a:xfrm>
            <a:off x="3601188" y="17840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DB66EB3C-13A2-457A-AB37-84853060AE64}"/>
              </a:ext>
            </a:extLst>
          </p:cNvPr>
          <p:cNvSpPr txBox="1"/>
          <p:nvPr/>
        </p:nvSpPr>
        <p:spPr>
          <a:xfrm flipH="1">
            <a:off x="3663910" y="17840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13" name="Ellipse 112">
            <a:extLst>
              <a:ext uri="{FF2B5EF4-FFF2-40B4-BE49-F238E27FC236}">
                <a16:creationId xmlns:a16="http://schemas.microsoft.com/office/drawing/2014/main" id="{598C1181-03BE-4C6B-B4EF-1E4A0DB09A20}"/>
              </a:ext>
            </a:extLst>
          </p:cNvPr>
          <p:cNvSpPr/>
          <p:nvPr/>
        </p:nvSpPr>
        <p:spPr>
          <a:xfrm>
            <a:off x="5034733" y="1123347"/>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4397CE8A-72CF-4CB9-851E-7ED1C315AC9C}"/>
              </a:ext>
            </a:extLst>
          </p:cNvPr>
          <p:cNvSpPr txBox="1"/>
          <p:nvPr/>
        </p:nvSpPr>
        <p:spPr>
          <a:xfrm flipH="1">
            <a:off x="5084563" y="1113721"/>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4" name="Ellipse 113">
            <a:extLst>
              <a:ext uri="{FF2B5EF4-FFF2-40B4-BE49-F238E27FC236}">
                <a16:creationId xmlns:a16="http://schemas.microsoft.com/office/drawing/2014/main" id="{691CB3FC-8AF4-4624-AD51-FEF07F5E0197}"/>
              </a:ext>
            </a:extLst>
          </p:cNvPr>
          <p:cNvSpPr/>
          <p:nvPr/>
        </p:nvSpPr>
        <p:spPr>
          <a:xfrm>
            <a:off x="5053859" y="160903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6" name="ZoneTexte 115">
            <a:extLst>
              <a:ext uri="{FF2B5EF4-FFF2-40B4-BE49-F238E27FC236}">
                <a16:creationId xmlns:a16="http://schemas.microsoft.com/office/drawing/2014/main" id="{A8C75AE1-476D-4A85-87F3-D890D4334552}"/>
              </a:ext>
            </a:extLst>
          </p:cNvPr>
          <p:cNvSpPr txBox="1"/>
          <p:nvPr/>
        </p:nvSpPr>
        <p:spPr>
          <a:xfrm flipH="1">
            <a:off x="5116581" y="1609034"/>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6" name="Ellipse 95">
            <a:extLst>
              <a:ext uri="{FF2B5EF4-FFF2-40B4-BE49-F238E27FC236}">
                <a16:creationId xmlns:a16="http://schemas.microsoft.com/office/drawing/2014/main" id="{8E07713D-BFA6-4D47-BD82-626745270645}"/>
              </a:ext>
            </a:extLst>
          </p:cNvPr>
          <p:cNvSpPr/>
          <p:nvPr/>
        </p:nvSpPr>
        <p:spPr>
          <a:xfrm>
            <a:off x="7904457" y="93868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7" name="ZoneTexte 96">
            <a:extLst>
              <a:ext uri="{FF2B5EF4-FFF2-40B4-BE49-F238E27FC236}">
                <a16:creationId xmlns:a16="http://schemas.microsoft.com/office/drawing/2014/main" id="{D2BB7B14-49B5-4905-B116-C926B14617C8}"/>
              </a:ext>
            </a:extLst>
          </p:cNvPr>
          <p:cNvSpPr txBox="1"/>
          <p:nvPr/>
        </p:nvSpPr>
        <p:spPr>
          <a:xfrm flipH="1">
            <a:off x="7954287" y="929055"/>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98" name="Ellipse 97">
            <a:extLst>
              <a:ext uri="{FF2B5EF4-FFF2-40B4-BE49-F238E27FC236}">
                <a16:creationId xmlns:a16="http://schemas.microsoft.com/office/drawing/2014/main" id="{163615F8-02C0-4E73-90B8-92F49D8A3C69}"/>
              </a:ext>
            </a:extLst>
          </p:cNvPr>
          <p:cNvSpPr/>
          <p:nvPr/>
        </p:nvSpPr>
        <p:spPr>
          <a:xfrm>
            <a:off x="6420811" y="16255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0" name="ZoneTexte 119">
            <a:extLst>
              <a:ext uri="{FF2B5EF4-FFF2-40B4-BE49-F238E27FC236}">
                <a16:creationId xmlns:a16="http://schemas.microsoft.com/office/drawing/2014/main" id="{B2E64265-1D8B-4CD5-8EA6-8885002D7199}"/>
              </a:ext>
            </a:extLst>
          </p:cNvPr>
          <p:cNvSpPr txBox="1"/>
          <p:nvPr/>
        </p:nvSpPr>
        <p:spPr>
          <a:xfrm flipH="1">
            <a:off x="6483533" y="162557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9" name="Ellipse 98">
            <a:extLst>
              <a:ext uri="{FF2B5EF4-FFF2-40B4-BE49-F238E27FC236}">
                <a16:creationId xmlns:a16="http://schemas.microsoft.com/office/drawing/2014/main" id="{3F2B76B4-0CE6-47FD-B33F-3458336B9E91}"/>
              </a:ext>
            </a:extLst>
          </p:cNvPr>
          <p:cNvSpPr/>
          <p:nvPr/>
        </p:nvSpPr>
        <p:spPr>
          <a:xfrm>
            <a:off x="5056645" y="207793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0" name="ZoneTexte 99">
            <a:extLst>
              <a:ext uri="{FF2B5EF4-FFF2-40B4-BE49-F238E27FC236}">
                <a16:creationId xmlns:a16="http://schemas.microsoft.com/office/drawing/2014/main" id="{DBAE3BD7-EBC5-4ABC-BF3E-2E837D1D4FB0}"/>
              </a:ext>
            </a:extLst>
          </p:cNvPr>
          <p:cNvSpPr txBox="1"/>
          <p:nvPr/>
        </p:nvSpPr>
        <p:spPr>
          <a:xfrm flipH="1">
            <a:off x="5119367" y="207793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8" name="Ellipse 127">
            <a:extLst>
              <a:ext uri="{FF2B5EF4-FFF2-40B4-BE49-F238E27FC236}">
                <a16:creationId xmlns:a16="http://schemas.microsoft.com/office/drawing/2014/main" id="{EF1C2581-36B9-41CB-A9EB-5E0DBFEDED71}"/>
              </a:ext>
            </a:extLst>
          </p:cNvPr>
          <p:cNvSpPr/>
          <p:nvPr/>
        </p:nvSpPr>
        <p:spPr>
          <a:xfrm>
            <a:off x="7916931" y="16277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5" name="ZoneTexte 134">
            <a:extLst>
              <a:ext uri="{FF2B5EF4-FFF2-40B4-BE49-F238E27FC236}">
                <a16:creationId xmlns:a16="http://schemas.microsoft.com/office/drawing/2014/main" id="{44149986-829C-4B3B-969B-ED2372BA83C3}"/>
              </a:ext>
            </a:extLst>
          </p:cNvPr>
          <p:cNvSpPr txBox="1"/>
          <p:nvPr/>
        </p:nvSpPr>
        <p:spPr>
          <a:xfrm flipH="1">
            <a:off x="7979653" y="1627775"/>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1" name="Ellipse 120">
            <a:extLst>
              <a:ext uri="{FF2B5EF4-FFF2-40B4-BE49-F238E27FC236}">
                <a16:creationId xmlns:a16="http://schemas.microsoft.com/office/drawing/2014/main" id="{B6D57746-B457-46EF-A7FA-D116D14E7B7E}"/>
              </a:ext>
            </a:extLst>
          </p:cNvPr>
          <p:cNvSpPr/>
          <p:nvPr/>
        </p:nvSpPr>
        <p:spPr>
          <a:xfrm>
            <a:off x="9328255" y="9053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A9A5142-71C2-4AA0-8061-BB7FA85DAA7A}"/>
              </a:ext>
            </a:extLst>
          </p:cNvPr>
          <p:cNvSpPr txBox="1"/>
          <p:nvPr/>
        </p:nvSpPr>
        <p:spPr>
          <a:xfrm flipH="1">
            <a:off x="9390977" y="9053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92" name="ZoneTexte 91">
            <a:extLst>
              <a:ext uri="{FF2B5EF4-FFF2-40B4-BE49-F238E27FC236}">
                <a16:creationId xmlns:a16="http://schemas.microsoft.com/office/drawing/2014/main" id="{51230685-102B-46C4-81EA-DADCCDD361E7}"/>
              </a:ext>
            </a:extLst>
          </p:cNvPr>
          <p:cNvSpPr txBox="1"/>
          <p:nvPr/>
        </p:nvSpPr>
        <p:spPr>
          <a:xfrm>
            <a:off x="156009" y="251681"/>
            <a:ext cx="11879981" cy="646331"/>
          </a:xfrm>
          <a:prstGeom prst="rect">
            <a:avLst/>
          </a:prstGeom>
          <a:noFill/>
        </p:spPr>
        <p:txBody>
          <a:bodyPr wrap="square" rtlCol="0">
            <a:spAutoFit/>
          </a:bodyPr>
          <a:lstStyle/>
          <a:p>
            <a:pPr algn="ctr"/>
            <a:r>
              <a:rPr lang="fr-FR" sz="3600" b="1" dirty="0"/>
              <a:t>PARTIE 15 : SITUATION DE DEPART</a:t>
            </a:r>
            <a:endParaRPr lang="fr-FR" sz="2400" b="1" dirty="0"/>
          </a:p>
        </p:txBody>
      </p:sp>
      <p:sp>
        <p:nvSpPr>
          <p:cNvPr id="93" name="Ellipse 92">
            <a:extLst>
              <a:ext uri="{FF2B5EF4-FFF2-40B4-BE49-F238E27FC236}">
                <a16:creationId xmlns:a16="http://schemas.microsoft.com/office/drawing/2014/main" id="{2D61CA19-5D5B-45FE-A547-BB425DAB33B9}"/>
              </a:ext>
            </a:extLst>
          </p:cNvPr>
          <p:cNvSpPr/>
          <p:nvPr/>
        </p:nvSpPr>
        <p:spPr>
          <a:xfrm>
            <a:off x="9328255" y="153021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7BF6CD5D-318F-4D9A-B08D-B756EC12E235}"/>
              </a:ext>
            </a:extLst>
          </p:cNvPr>
          <p:cNvSpPr txBox="1"/>
          <p:nvPr/>
        </p:nvSpPr>
        <p:spPr>
          <a:xfrm flipH="1">
            <a:off x="9390977" y="153021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70" name="ZoneTexte 69">
            <a:extLst>
              <a:ext uri="{FF2B5EF4-FFF2-40B4-BE49-F238E27FC236}">
                <a16:creationId xmlns:a16="http://schemas.microsoft.com/office/drawing/2014/main" id="{BF2E2656-3047-4FCC-BFBA-16E9C406B2BA}"/>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71" name="ZoneTexte 70">
            <a:extLst>
              <a:ext uri="{FF2B5EF4-FFF2-40B4-BE49-F238E27FC236}">
                <a16:creationId xmlns:a16="http://schemas.microsoft.com/office/drawing/2014/main" id="{5828D38E-FCF2-4F56-9886-4583E4B9FAFD}"/>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72" name="ZoneTexte 71">
            <a:extLst>
              <a:ext uri="{FF2B5EF4-FFF2-40B4-BE49-F238E27FC236}">
                <a16:creationId xmlns:a16="http://schemas.microsoft.com/office/drawing/2014/main" id="{8148307D-0DCD-4696-96E5-CF2381D8F84D}"/>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73" name="ZoneTexte 72">
            <a:extLst>
              <a:ext uri="{FF2B5EF4-FFF2-40B4-BE49-F238E27FC236}">
                <a16:creationId xmlns:a16="http://schemas.microsoft.com/office/drawing/2014/main" id="{B3CB127F-528C-4FB6-951A-EFE5901248FB}"/>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74" name="ZoneTexte 73">
            <a:extLst>
              <a:ext uri="{FF2B5EF4-FFF2-40B4-BE49-F238E27FC236}">
                <a16:creationId xmlns:a16="http://schemas.microsoft.com/office/drawing/2014/main" id="{4CE42FBC-C133-4771-AE64-8C312E2CAA35}"/>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75" name="ZoneTexte 74">
            <a:extLst>
              <a:ext uri="{FF2B5EF4-FFF2-40B4-BE49-F238E27FC236}">
                <a16:creationId xmlns:a16="http://schemas.microsoft.com/office/drawing/2014/main" id="{1CF711D7-CD0A-4E0F-9365-A9FF6703369F}"/>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76" name="ZoneTexte 75">
            <a:extLst>
              <a:ext uri="{FF2B5EF4-FFF2-40B4-BE49-F238E27FC236}">
                <a16:creationId xmlns:a16="http://schemas.microsoft.com/office/drawing/2014/main" id="{FFD3F98F-F819-40CF-9D57-998097CA6EC7}"/>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87" name="ZoneTexte 86">
            <a:extLst>
              <a:ext uri="{FF2B5EF4-FFF2-40B4-BE49-F238E27FC236}">
                <a16:creationId xmlns:a16="http://schemas.microsoft.com/office/drawing/2014/main" id="{EF900CA5-939A-4E86-888F-4573ABE06E3E}"/>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80947999"/>
      </p:ext>
    </p:extLst>
  </p:cSld>
  <p:clrMapOvr>
    <a:masterClrMapping/>
  </p:clrMapOvr>
  <mc:AlternateContent xmlns:mc="http://schemas.openxmlformats.org/markup-compatibility/2006" xmlns:p14="http://schemas.microsoft.com/office/powerpoint/2010/main">
    <mc:Choice Requires="p14">
      <p:transition spd="slow" p14:dur="2000" advTm="1530"/>
    </mc:Choice>
    <mc:Fallback xmlns="">
      <p:transition spd="slow" advTm="153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94415" y="4421376"/>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61445" y="4465461"/>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31467" y="4487554"/>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463655"/>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1715" y="4487554"/>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734736" y="4492720"/>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184261" y="4487554"/>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04467" y="4483601"/>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7855911" y="373841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601616" y="3762400"/>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Ellipse 83">
            <a:extLst>
              <a:ext uri="{FF2B5EF4-FFF2-40B4-BE49-F238E27FC236}">
                <a16:creationId xmlns:a16="http://schemas.microsoft.com/office/drawing/2014/main" id="{F1655F9A-1156-4495-AAA6-B9C403E6DC86}"/>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586614" y="128876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49336" y="1288761"/>
            <a:ext cx="205221" cy="369332"/>
          </a:xfrm>
          <a:prstGeom prst="rect">
            <a:avLst/>
          </a:prstGeom>
          <a:noFill/>
        </p:spPr>
        <p:txBody>
          <a:bodyPr wrap="square" rtlCol="0">
            <a:spAutoFit/>
          </a:bodyPr>
          <a:lstStyle/>
          <a:p>
            <a:r>
              <a:rPr lang="fr-FR" b="1" dirty="0">
                <a:solidFill>
                  <a:schemeClr val="bg1">
                    <a:lumMod val="65000"/>
                  </a:schemeClr>
                </a:solidFill>
              </a:rPr>
              <a:t>2</a:t>
            </a:r>
          </a:p>
        </p:txBody>
      </p:sp>
      <p:grpSp>
        <p:nvGrpSpPr>
          <p:cNvPr id="77" name="Groupe 76">
            <a:extLst>
              <a:ext uri="{FF2B5EF4-FFF2-40B4-BE49-F238E27FC236}">
                <a16:creationId xmlns:a16="http://schemas.microsoft.com/office/drawing/2014/main" id="{7242BE56-1887-4AE1-BC31-B4AC952A3B86}"/>
              </a:ext>
            </a:extLst>
          </p:cNvPr>
          <p:cNvGrpSpPr/>
          <p:nvPr/>
        </p:nvGrpSpPr>
        <p:grpSpPr>
          <a:xfrm>
            <a:off x="6277846" y="3752774"/>
            <a:ext cx="387831" cy="369332"/>
            <a:chOff x="4159276" y="848064"/>
            <a:chExt cx="387831" cy="369332"/>
          </a:xfrm>
        </p:grpSpPr>
        <p:sp>
          <p:nvSpPr>
            <p:cNvPr id="78" name="Ellipse 77">
              <a:extLst>
                <a:ext uri="{FF2B5EF4-FFF2-40B4-BE49-F238E27FC236}">
                  <a16:creationId xmlns:a16="http://schemas.microsoft.com/office/drawing/2014/main" id="{A2C72066-5FB5-4AF1-BD0F-E43606544D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21A4BA8-0895-4654-BE5F-0823DB119D0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sp>
        <p:nvSpPr>
          <p:cNvPr id="83" name="Ellipse 82">
            <a:extLst>
              <a:ext uri="{FF2B5EF4-FFF2-40B4-BE49-F238E27FC236}">
                <a16:creationId xmlns:a16="http://schemas.microsoft.com/office/drawing/2014/main" id="{1F2FDB9E-A138-43D3-8B58-A7B572C47207}"/>
              </a:ext>
            </a:extLst>
          </p:cNvPr>
          <p:cNvSpPr/>
          <p:nvPr/>
        </p:nvSpPr>
        <p:spPr>
          <a:xfrm>
            <a:off x="6397718" y="1099666"/>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6" name="ZoneTexte 85">
            <a:extLst>
              <a:ext uri="{FF2B5EF4-FFF2-40B4-BE49-F238E27FC236}">
                <a16:creationId xmlns:a16="http://schemas.microsoft.com/office/drawing/2014/main" id="{86C42DB7-06BE-4C5F-82C1-AC253A3C3993}"/>
              </a:ext>
            </a:extLst>
          </p:cNvPr>
          <p:cNvSpPr txBox="1"/>
          <p:nvPr/>
        </p:nvSpPr>
        <p:spPr>
          <a:xfrm flipH="1">
            <a:off x="6447548" y="1090040"/>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1" name="Ellipse 110">
            <a:extLst>
              <a:ext uri="{FF2B5EF4-FFF2-40B4-BE49-F238E27FC236}">
                <a16:creationId xmlns:a16="http://schemas.microsoft.com/office/drawing/2014/main" id="{5B098FE4-47FC-4760-9DF0-71EC85DD3A53}"/>
              </a:ext>
            </a:extLst>
          </p:cNvPr>
          <p:cNvSpPr/>
          <p:nvPr/>
        </p:nvSpPr>
        <p:spPr>
          <a:xfrm>
            <a:off x="3601188" y="17840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DB66EB3C-13A2-457A-AB37-84853060AE64}"/>
              </a:ext>
            </a:extLst>
          </p:cNvPr>
          <p:cNvSpPr txBox="1"/>
          <p:nvPr/>
        </p:nvSpPr>
        <p:spPr>
          <a:xfrm flipH="1">
            <a:off x="3663910" y="17840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13" name="Ellipse 112">
            <a:extLst>
              <a:ext uri="{FF2B5EF4-FFF2-40B4-BE49-F238E27FC236}">
                <a16:creationId xmlns:a16="http://schemas.microsoft.com/office/drawing/2014/main" id="{598C1181-03BE-4C6B-B4EF-1E4A0DB09A20}"/>
              </a:ext>
            </a:extLst>
          </p:cNvPr>
          <p:cNvSpPr/>
          <p:nvPr/>
        </p:nvSpPr>
        <p:spPr>
          <a:xfrm>
            <a:off x="5034733" y="1123347"/>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4397CE8A-72CF-4CB9-851E-7ED1C315AC9C}"/>
              </a:ext>
            </a:extLst>
          </p:cNvPr>
          <p:cNvSpPr txBox="1"/>
          <p:nvPr/>
        </p:nvSpPr>
        <p:spPr>
          <a:xfrm flipH="1">
            <a:off x="5084563" y="1113721"/>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4" name="Ellipse 113">
            <a:extLst>
              <a:ext uri="{FF2B5EF4-FFF2-40B4-BE49-F238E27FC236}">
                <a16:creationId xmlns:a16="http://schemas.microsoft.com/office/drawing/2014/main" id="{691CB3FC-8AF4-4624-AD51-FEF07F5E0197}"/>
              </a:ext>
            </a:extLst>
          </p:cNvPr>
          <p:cNvSpPr/>
          <p:nvPr/>
        </p:nvSpPr>
        <p:spPr>
          <a:xfrm>
            <a:off x="5053859" y="160903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6" name="ZoneTexte 115">
            <a:extLst>
              <a:ext uri="{FF2B5EF4-FFF2-40B4-BE49-F238E27FC236}">
                <a16:creationId xmlns:a16="http://schemas.microsoft.com/office/drawing/2014/main" id="{A8C75AE1-476D-4A85-87F3-D890D4334552}"/>
              </a:ext>
            </a:extLst>
          </p:cNvPr>
          <p:cNvSpPr txBox="1"/>
          <p:nvPr/>
        </p:nvSpPr>
        <p:spPr>
          <a:xfrm flipH="1">
            <a:off x="5116581" y="1609034"/>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6" name="Ellipse 95">
            <a:extLst>
              <a:ext uri="{FF2B5EF4-FFF2-40B4-BE49-F238E27FC236}">
                <a16:creationId xmlns:a16="http://schemas.microsoft.com/office/drawing/2014/main" id="{8E07713D-BFA6-4D47-BD82-626745270645}"/>
              </a:ext>
            </a:extLst>
          </p:cNvPr>
          <p:cNvSpPr/>
          <p:nvPr/>
        </p:nvSpPr>
        <p:spPr>
          <a:xfrm>
            <a:off x="7904457" y="93868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7" name="ZoneTexte 96">
            <a:extLst>
              <a:ext uri="{FF2B5EF4-FFF2-40B4-BE49-F238E27FC236}">
                <a16:creationId xmlns:a16="http://schemas.microsoft.com/office/drawing/2014/main" id="{D2BB7B14-49B5-4905-B116-C926B14617C8}"/>
              </a:ext>
            </a:extLst>
          </p:cNvPr>
          <p:cNvSpPr txBox="1"/>
          <p:nvPr/>
        </p:nvSpPr>
        <p:spPr>
          <a:xfrm flipH="1">
            <a:off x="7954287" y="929055"/>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98" name="Ellipse 97">
            <a:extLst>
              <a:ext uri="{FF2B5EF4-FFF2-40B4-BE49-F238E27FC236}">
                <a16:creationId xmlns:a16="http://schemas.microsoft.com/office/drawing/2014/main" id="{163615F8-02C0-4E73-90B8-92F49D8A3C69}"/>
              </a:ext>
            </a:extLst>
          </p:cNvPr>
          <p:cNvSpPr/>
          <p:nvPr/>
        </p:nvSpPr>
        <p:spPr>
          <a:xfrm>
            <a:off x="6420811" y="16255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0" name="ZoneTexte 119">
            <a:extLst>
              <a:ext uri="{FF2B5EF4-FFF2-40B4-BE49-F238E27FC236}">
                <a16:creationId xmlns:a16="http://schemas.microsoft.com/office/drawing/2014/main" id="{B2E64265-1D8B-4CD5-8EA6-8885002D7199}"/>
              </a:ext>
            </a:extLst>
          </p:cNvPr>
          <p:cNvSpPr txBox="1"/>
          <p:nvPr/>
        </p:nvSpPr>
        <p:spPr>
          <a:xfrm flipH="1">
            <a:off x="6483533" y="162557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9" name="Ellipse 98">
            <a:extLst>
              <a:ext uri="{FF2B5EF4-FFF2-40B4-BE49-F238E27FC236}">
                <a16:creationId xmlns:a16="http://schemas.microsoft.com/office/drawing/2014/main" id="{3F2B76B4-0CE6-47FD-B33F-3458336B9E91}"/>
              </a:ext>
            </a:extLst>
          </p:cNvPr>
          <p:cNvSpPr/>
          <p:nvPr/>
        </p:nvSpPr>
        <p:spPr>
          <a:xfrm>
            <a:off x="5056645" y="207793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0" name="ZoneTexte 99">
            <a:extLst>
              <a:ext uri="{FF2B5EF4-FFF2-40B4-BE49-F238E27FC236}">
                <a16:creationId xmlns:a16="http://schemas.microsoft.com/office/drawing/2014/main" id="{DBAE3BD7-EBC5-4ABC-BF3E-2E837D1D4FB0}"/>
              </a:ext>
            </a:extLst>
          </p:cNvPr>
          <p:cNvSpPr txBox="1"/>
          <p:nvPr/>
        </p:nvSpPr>
        <p:spPr>
          <a:xfrm flipH="1">
            <a:off x="5119367" y="207793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8" name="Ellipse 127">
            <a:extLst>
              <a:ext uri="{FF2B5EF4-FFF2-40B4-BE49-F238E27FC236}">
                <a16:creationId xmlns:a16="http://schemas.microsoft.com/office/drawing/2014/main" id="{EF1C2581-36B9-41CB-A9EB-5E0DBFEDED71}"/>
              </a:ext>
            </a:extLst>
          </p:cNvPr>
          <p:cNvSpPr/>
          <p:nvPr/>
        </p:nvSpPr>
        <p:spPr>
          <a:xfrm>
            <a:off x="7916931" y="16277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5" name="ZoneTexte 134">
            <a:extLst>
              <a:ext uri="{FF2B5EF4-FFF2-40B4-BE49-F238E27FC236}">
                <a16:creationId xmlns:a16="http://schemas.microsoft.com/office/drawing/2014/main" id="{44149986-829C-4B3B-969B-ED2372BA83C3}"/>
              </a:ext>
            </a:extLst>
          </p:cNvPr>
          <p:cNvSpPr txBox="1"/>
          <p:nvPr/>
        </p:nvSpPr>
        <p:spPr>
          <a:xfrm flipH="1">
            <a:off x="7979653" y="1627775"/>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1" name="Ellipse 120">
            <a:extLst>
              <a:ext uri="{FF2B5EF4-FFF2-40B4-BE49-F238E27FC236}">
                <a16:creationId xmlns:a16="http://schemas.microsoft.com/office/drawing/2014/main" id="{B6D57746-B457-46EF-A7FA-D116D14E7B7E}"/>
              </a:ext>
            </a:extLst>
          </p:cNvPr>
          <p:cNvSpPr/>
          <p:nvPr/>
        </p:nvSpPr>
        <p:spPr>
          <a:xfrm>
            <a:off x="9328255" y="9053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A9A5142-71C2-4AA0-8061-BB7FA85DAA7A}"/>
              </a:ext>
            </a:extLst>
          </p:cNvPr>
          <p:cNvSpPr txBox="1"/>
          <p:nvPr/>
        </p:nvSpPr>
        <p:spPr>
          <a:xfrm flipH="1">
            <a:off x="9390977" y="9053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93" name="Ellipse 92">
            <a:extLst>
              <a:ext uri="{FF2B5EF4-FFF2-40B4-BE49-F238E27FC236}">
                <a16:creationId xmlns:a16="http://schemas.microsoft.com/office/drawing/2014/main" id="{2D61CA19-5D5B-45FE-A547-BB425DAB33B9}"/>
              </a:ext>
            </a:extLst>
          </p:cNvPr>
          <p:cNvSpPr/>
          <p:nvPr/>
        </p:nvSpPr>
        <p:spPr>
          <a:xfrm>
            <a:off x="9328255" y="153021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7BF6CD5D-318F-4D9A-B08D-B756EC12E235}"/>
              </a:ext>
            </a:extLst>
          </p:cNvPr>
          <p:cNvSpPr txBox="1"/>
          <p:nvPr/>
        </p:nvSpPr>
        <p:spPr>
          <a:xfrm flipH="1">
            <a:off x="9390977" y="153021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71" name="Flèche : bas 70">
            <a:extLst>
              <a:ext uri="{FF2B5EF4-FFF2-40B4-BE49-F238E27FC236}">
                <a16:creationId xmlns:a16="http://schemas.microsoft.com/office/drawing/2014/main" id="{F7150034-1797-4FC7-A20C-D80C42EFC6B9}"/>
              </a:ext>
            </a:extLst>
          </p:cNvPr>
          <p:cNvSpPr/>
          <p:nvPr/>
        </p:nvSpPr>
        <p:spPr>
          <a:xfrm>
            <a:off x="10778723" y="5393635"/>
            <a:ext cx="412523" cy="124570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ZoneTexte 71">
            <a:extLst>
              <a:ext uri="{FF2B5EF4-FFF2-40B4-BE49-F238E27FC236}">
                <a16:creationId xmlns:a16="http://schemas.microsoft.com/office/drawing/2014/main" id="{8FFCE51C-5A79-4A62-85DF-7E82B704D2C5}"/>
              </a:ext>
            </a:extLst>
          </p:cNvPr>
          <p:cNvSpPr txBox="1"/>
          <p:nvPr/>
        </p:nvSpPr>
        <p:spPr>
          <a:xfrm>
            <a:off x="258618" y="228701"/>
            <a:ext cx="5460919" cy="523220"/>
          </a:xfrm>
          <a:prstGeom prst="rect">
            <a:avLst/>
          </a:prstGeom>
          <a:noFill/>
        </p:spPr>
        <p:txBody>
          <a:bodyPr wrap="none" rtlCol="0">
            <a:spAutoFit/>
          </a:bodyPr>
          <a:lstStyle/>
          <a:p>
            <a:r>
              <a:rPr lang="fr-FR" sz="2800" b="1" dirty="0"/>
              <a:t>CAS 3 : l’humain prend 3 bouchons.</a:t>
            </a:r>
          </a:p>
        </p:txBody>
      </p:sp>
      <p:sp>
        <p:nvSpPr>
          <p:cNvPr id="73" name="Flèche : bas 72">
            <a:extLst>
              <a:ext uri="{FF2B5EF4-FFF2-40B4-BE49-F238E27FC236}">
                <a16:creationId xmlns:a16="http://schemas.microsoft.com/office/drawing/2014/main" id="{9439FE71-F4BF-4EAE-BAD7-5410F100A0A5}"/>
              </a:ext>
            </a:extLst>
          </p:cNvPr>
          <p:cNvSpPr/>
          <p:nvPr/>
        </p:nvSpPr>
        <p:spPr>
          <a:xfrm>
            <a:off x="9341635" y="5393635"/>
            <a:ext cx="412523" cy="124570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Flèche : bas 73">
            <a:extLst>
              <a:ext uri="{FF2B5EF4-FFF2-40B4-BE49-F238E27FC236}">
                <a16:creationId xmlns:a16="http://schemas.microsoft.com/office/drawing/2014/main" id="{7916A0DA-FC31-40C6-82DA-2897198543D3}"/>
              </a:ext>
            </a:extLst>
          </p:cNvPr>
          <p:cNvSpPr/>
          <p:nvPr/>
        </p:nvSpPr>
        <p:spPr>
          <a:xfrm>
            <a:off x="7928268" y="5343026"/>
            <a:ext cx="412523" cy="1245704"/>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ZoneTexte 74">
            <a:extLst>
              <a:ext uri="{FF2B5EF4-FFF2-40B4-BE49-F238E27FC236}">
                <a16:creationId xmlns:a16="http://schemas.microsoft.com/office/drawing/2014/main" id="{9ED4C199-0233-4EAC-BCE0-0375A1629DC7}"/>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76" name="ZoneTexte 75">
            <a:extLst>
              <a:ext uri="{FF2B5EF4-FFF2-40B4-BE49-F238E27FC236}">
                <a16:creationId xmlns:a16="http://schemas.microsoft.com/office/drawing/2014/main" id="{B468424D-6386-43BA-AD64-3F209F6EB6B1}"/>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87" name="ZoneTexte 86">
            <a:extLst>
              <a:ext uri="{FF2B5EF4-FFF2-40B4-BE49-F238E27FC236}">
                <a16:creationId xmlns:a16="http://schemas.microsoft.com/office/drawing/2014/main" id="{35E9A671-1799-4681-AF98-54A3524580EF}"/>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92" name="ZoneTexte 91">
            <a:extLst>
              <a:ext uri="{FF2B5EF4-FFF2-40B4-BE49-F238E27FC236}">
                <a16:creationId xmlns:a16="http://schemas.microsoft.com/office/drawing/2014/main" id="{CCF0F94E-AB65-4F61-8264-7733774FA2DA}"/>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01" name="ZoneTexte 100">
            <a:extLst>
              <a:ext uri="{FF2B5EF4-FFF2-40B4-BE49-F238E27FC236}">
                <a16:creationId xmlns:a16="http://schemas.microsoft.com/office/drawing/2014/main" id="{F8DD92B0-C271-4FB2-8465-1636598BDBBC}"/>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05" name="ZoneTexte 104">
            <a:extLst>
              <a:ext uri="{FF2B5EF4-FFF2-40B4-BE49-F238E27FC236}">
                <a16:creationId xmlns:a16="http://schemas.microsoft.com/office/drawing/2014/main" id="{BE1B105A-1ED7-41D9-9AC7-1A4F32D474DF}"/>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06" name="ZoneTexte 105">
            <a:extLst>
              <a:ext uri="{FF2B5EF4-FFF2-40B4-BE49-F238E27FC236}">
                <a16:creationId xmlns:a16="http://schemas.microsoft.com/office/drawing/2014/main" id="{E1F88554-E86E-49F7-9339-EC29924C615E}"/>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07" name="ZoneTexte 106">
            <a:extLst>
              <a:ext uri="{FF2B5EF4-FFF2-40B4-BE49-F238E27FC236}">
                <a16:creationId xmlns:a16="http://schemas.microsoft.com/office/drawing/2014/main" id="{557E673E-0F38-4895-A442-C7286C9DC793}"/>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1826070439"/>
      </p:ext>
    </p:extLst>
  </p:cSld>
  <p:clrMapOvr>
    <a:masterClrMapping/>
  </p:clrMapOvr>
  <mc:AlternateContent xmlns:mc="http://schemas.openxmlformats.org/markup-compatibility/2006" xmlns:p14="http://schemas.microsoft.com/office/powerpoint/2010/main">
    <mc:Choice Requires="p14">
      <p:transition spd="slow" p14:dur="2000" advTm="2090"/>
    </mc:Choice>
    <mc:Fallback xmlns="">
      <p:transition spd="slow" advTm="20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1000"/>
                                        <p:tgtEl>
                                          <p:spTgt spid="73"/>
                                        </p:tgtEl>
                                      </p:cBhvr>
                                    </p:animEffect>
                                    <p:anim calcmode="lin" valueType="num">
                                      <p:cBhvr>
                                        <p:cTn id="13" dur="1000" fill="hold"/>
                                        <p:tgtEl>
                                          <p:spTgt spid="73"/>
                                        </p:tgtEl>
                                        <p:attrNameLst>
                                          <p:attrName>ppt_x</p:attrName>
                                        </p:attrNameLst>
                                      </p:cBhvr>
                                      <p:tavLst>
                                        <p:tav tm="0">
                                          <p:val>
                                            <p:strVal val="#ppt_x"/>
                                          </p:val>
                                        </p:tav>
                                        <p:tav tm="100000">
                                          <p:val>
                                            <p:strVal val="#ppt_x"/>
                                          </p:val>
                                        </p:tav>
                                      </p:tavLst>
                                    </p:anim>
                                    <p:anim calcmode="lin" valueType="num">
                                      <p:cBhvr>
                                        <p:cTn id="14" dur="1000" fill="hold"/>
                                        <p:tgtEl>
                                          <p:spTgt spid="7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1000"/>
                                        <p:tgtEl>
                                          <p:spTgt spid="74"/>
                                        </p:tgtEl>
                                      </p:cBhvr>
                                    </p:animEffect>
                                    <p:anim calcmode="lin" valueType="num">
                                      <p:cBhvr>
                                        <p:cTn id="18" dur="1000" fill="hold"/>
                                        <p:tgtEl>
                                          <p:spTgt spid="74"/>
                                        </p:tgtEl>
                                        <p:attrNameLst>
                                          <p:attrName>ppt_x</p:attrName>
                                        </p:attrNameLst>
                                      </p:cBhvr>
                                      <p:tavLst>
                                        <p:tav tm="0">
                                          <p:val>
                                            <p:strVal val="#ppt_x"/>
                                          </p:val>
                                        </p:tav>
                                        <p:tav tm="100000">
                                          <p:val>
                                            <p:strVal val="#ppt_x"/>
                                          </p:val>
                                        </p:tav>
                                      </p:tavLst>
                                    </p:anim>
                                    <p:anim calcmode="lin" valueType="num">
                                      <p:cBhvr>
                                        <p:cTn id="1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0 0 L 0 0.25 E" pathEditMode="relative" ptsTypes="">
                                      <p:cBhvr>
                                        <p:cTn id="23" dur="2000" fill="hold"/>
                                        <p:tgtEl>
                                          <p:spTgt spid="29"/>
                                        </p:tgtEl>
                                        <p:attrNameLst>
                                          <p:attrName>ppt_x</p:attrName>
                                          <p:attrName>ppt_y</p:attrName>
                                        </p:attrNameLst>
                                      </p:cBhvr>
                                    </p:animMotion>
                                  </p:childTnLst>
                                </p:cTn>
                              </p:par>
                              <p:par>
                                <p:cTn id="24" presetID="42" presetClass="path" presetSubtype="0" accel="50000" decel="50000" fill="hold" nodeType="withEffect">
                                  <p:stCondLst>
                                    <p:cond delay="0"/>
                                  </p:stCondLst>
                                  <p:childTnLst>
                                    <p:animMotion origin="layout" path="M 0 0 L 0 0.25 E" pathEditMode="relative" ptsTypes="">
                                      <p:cBhvr>
                                        <p:cTn id="25" dur="2000" fill="hold"/>
                                        <p:tgtEl>
                                          <p:spTgt spid="28"/>
                                        </p:tgtEl>
                                        <p:attrNameLst>
                                          <p:attrName>ppt_x</p:attrName>
                                          <p:attrName>ppt_y</p:attrName>
                                        </p:attrNameLst>
                                      </p:cBhvr>
                                    </p:animMotion>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3" grpId="0" animBg="1"/>
      <p:bldP spid="7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94415" y="4421376"/>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61445" y="4465461"/>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31467" y="4487554"/>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463655"/>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271715" y="4487554"/>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904457" y="6087113"/>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352450" y="6089863"/>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70600" y="6087114"/>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7855911" y="373841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601616" y="3762400"/>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Ellipse 83">
            <a:extLst>
              <a:ext uri="{FF2B5EF4-FFF2-40B4-BE49-F238E27FC236}">
                <a16:creationId xmlns:a16="http://schemas.microsoft.com/office/drawing/2014/main" id="{F1655F9A-1156-4495-AAA6-B9C403E6DC86}"/>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586614" y="128876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49336" y="1288761"/>
            <a:ext cx="205221" cy="369332"/>
          </a:xfrm>
          <a:prstGeom prst="rect">
            <a:avLst/>
          </a:prstGeom>
          <a:noFill/>
        </p:spPr>
        <p:txBody>
          <a:bodyPr wrap="square" rtlCol="0">
            <a:spAutoFit/>
          </a:bodyPr>
          <a:lstStyle/>
          <a:p>
            <a:r>
              <a:rPr lang="fr-FR" b="1" dirty="0">
                <a:solidFill>
                  <a:schemeClr val="bg1">
                    <a:lumMod val="65000"/>
                  </a:schemeClr>
                </a:solidFill>
              </a:rPr>
              <a:t>2</a:t>
            </a:r>
          </a:p>
        </p:txBody>
      </p:sp>
      <p:grpSp>
        <p:nvGrpSpPr>
          <p:cNvPr id="77" name="Groupe 76">
            <a:extLst>
              <a:ext uri="{FF2B5EF4-FFF2-40B4-BE49-F238E27FC236}">
                <a16:creationId xmlns:a16="http://schemas.microsoft.com/office/drawing/2014/main" id="{7242BE56-1887-4AE1-BC31-B4AC952A3B86}"/>
              </a:ext>
            </a:extLst>
          </p:cNvPr>
          <p:cNvGrpSpPr/>
          <p:nvPr/>
        </p:nvGrpSpPr>
        <p:grpSpPr>
          <a:xfrm>
            <a:off x="6475463" y="3638001"/>
            <a:ext cx="387831" cy="369332"/>
            <a:chOff x="4159276" y="848064"/>
            <a:chExt cx="387831" cy="369332"/>
          </a:xfrm>
        </p:grpSpPr>
        <p:sp>
          <p:nvSpPr>
            <p:cNvPr id="78" name="Ellipse 77">
              <a:extLst>
                <a:ext uri="{FF2B5EF4-FFF2-40B4-BE49-F238E27FC236}">
                  <a16:creationId xmlns:a16="http://schemas.microsoft.com/office/drawing/2014/main" id="{A2C72066-5FB5-4AF1-BD0F-E43606544D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21A4BA8-0895-4654-BE5F-0823DB119D0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sp>
        <p:nvSpPr>
          <p:cNvPr id="83" name="Ellipse 82">
            <a:extLst>
              <a:ext uri="{FF2B5EF4-FFF2-40B4-BE49-F238E27FC236}">
                <a16:creationId xmlns:a16="http://schemas.microsoft.com/office/drawing/2014/main" id="{1F2FDB9E-A138-43D3-8B58-A7B572C47207}"/>
              </a:ext>
            </a:extLst>
          </p:cNvPr>
          <p:cNvSpPr/>
          <p:nvPr/>
        </p:nvSpPr>
        <p:spPr>
          <a:xfrm>
            <a:off x="6427419" y="39221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6" name="ZoneTexte 85">
            <a:extLst>
              <a:ext uri="{FF2B5EF4-FFF2-40B4-BE49-F238E27FC236}">
                <a16:creationId xmlns:a16="http://schemas.microsoft.com/office/drawing/2014/main" id="{86C42DB7-06BE-4C5F-82C1-AC253A3C3993}"/>
              </a:ext>
            </a:extLst>
          </p:cNvPr>
          <p:cNvSpPr txBox="1"/>
          <p:nvPr/>
        </p:nvSpPr>
        <p:spPr>
          <a:xfrm flipH="1">
            <a:off x="6477249" y="382589"/>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1" name="Ellipse 110">
            <a:extLst>
              <a:ext uri="{FF2B5EF4-FFF2-40B4-BE49-F238E27FC236}">
                <a16:creationId xmlns:a16="http://schemas.microsoft.com/office/drawing/2014/main" id="{5B098FE4-47FC-4760-9DF0-71EC85DD3A53}"/>
              </a:ext>
            </a:extLst>
          </p:cNvPr>
          <p:cNvSpPr/>
          <p:nvPr/>
        </p:nvSpPr>
        <p:spPr>
          <a:xfrm>
            <a:off x="3601188" y="17840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DB66EB3C-13A2-457A-AB37-84853060AE64}"/>
              </a:ext>
            </a:extLst>
          </p:cNvPr>
          <p:cNvSpPr txBox="1"/>
          <p:nvPr/>
        </p:nvSpPr>
        <p:spPr>
          <a:xfrm flipH="1">
            <a:off x="3663910" y="17840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13" name="Ellipse 112">
            <a:extLst>
              <a:ext uri="{FF2B5EF4-FFF2-40B4-BE49-F238E27FC236}">
                <a16:creationId xmlns:a16="http://schemas.microsoft.com/office/drawing/2014/main" id="{598C1181-03BE-4C6B-B4EF-1E4A0DB09A20}"/>
              </a:ext>
            </a:extLst>
          </p:cNvPr>
          <p:cNvSpPr/>
          <p:nvPr/>
        </p:nvSpPr>
        <p:spPr>
          <a:xfrm>
            <a:off x="5034733" y="1123347"/>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4397CE8A-72CF-4CB9-851E-7ED1C315AC9C}"/>
              </a:ext>
            </a:extLst>
          </p:cNvPr>
          <p:cNvSpPr txBox="1"/>
          <p:nvPr/>
        </p:nvSpPr>
        <p:spPr>
          <a:xfrm flipH="1">
            <a:off x="5084563" y="1113721"/>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4" name="Ellipse 113">
            <a:extLst>
              <a:ext uri="{FF2B5EF4-FFF2-40B4-BE49-F238E27FC236}">
                <a16:creationId xmlns:a16="http://schemas.microsoft.com/office/drawing/2014/main" id="{691CB3FC-8AF4-4624-AD51-FEF07F5E0197}"/>
              </a:ext>
            </a:extLst>
          </p:cNvPr>
          <p:cNvSpPr/>
          <p:nvPr/>
        </p:nvSpPr>
        <p:spPr>
          <a:xfrm>
            <a:off x="5053859" y="160903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6" name="ZoneTexte 115">
            <a:extLst>
              <a:ext uri="{FF2B5EF4-FFF2-40B4-BE49-F238E27FC236}">
                <a16:creationId xmlns:a16="http://schemas.microsoft.com/office/drawing/2014/main" id="{A8C75AE1-476D-4A85-87F3-D890D4334552}"/>
              </a:ext>
            </a:extLst>
          </p:cNvPr>
          <p:cNvSpPr txBox="1"/>
          <p:nvPr/>
        </p:nvSpPr>
        <p:spPr>
          <a:xfrm flipH="1">
            <a:off x="5116581" y="1609034"/>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6" name="Ellipse 95">
            <a:extLst>
              <a:ext uri="{FF2B5EF4-FFF2-40B4-BE49-F238E27FC236}">
                <a16:creationId xmlns:a16="http://schemas.microsoft.com/office/drawing/2014/main" id="{8E07713D-BFA6-4D47-BD82-626745270645}"/>
              </a:ext>
            </a:extLst>
          </p:cNvPr>
          <p:cNvSpPr/>
          <p:nvPr/>
        </p:nvSpPr>
        <p:spPr>
          <a:xfrm>
            <a:off x="7904457" y="93868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7" name="ZoneTexte 96">
            <a:extLst>
              <a:ext uri="{FF2B5EF4-FFF2-40B4-BE49-F238E27FC236}">
                <a16:creationId xmlns:a16="http://schemas.microsoft.com/office/drawing/2014/main" id="{D2BB7B14-49B5-4905-B116-C926B14617C8}"/>
              </a:ext>
            </a:extLst>
          </p:cNvPr>
          <p:cNvSpPr txBox="1"/>
          <p:nvPr/>
        </p:nvSpPr>
        <p:spPr>
          <a:xfrm flipH="1">
            <a:off x="7954287" y="929055"/>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98" name="Ellipse 97">
            <a:extLst>
              <a:ext uri="{FF2B5EF4-FFF2-40B4-BE49-F238E27FC236}">
                <a16:creationId xmlns:a16="http://schemas.microsoft.com/office/drawing/2014/main" id="{163615F8-02C0-4E73-90B8-92F49D8A3C69}"/>
              </a:ext>
            </a:extLst>
          </p:cNvPr>
          <p:cNvSpPr/>
          <p:nvPr/>
        </p:nvSpPr>
        <p:spPr>
          <a:xfrm>
            <a:off x="6450512" y="91812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0" name="ZoneTexte 119">
            <a:extLst>
              <a:ext uri="{FF2B5EF4-FFF2-40B4-BE49-F238E27FC236}">
                <a16:creationId xmlns:a16="http://schemas.microsoft.com/office/drawing/2014/main" id="{B2E64265-1D8B-4CD5-8EA6-8885002D7199}"/>
              </a:ext>
            </a:extLst>
          </p:cNvPr>
          <p:cNvSpPr txBox="1"/>
          <p:nvPr/>
        </p:nvSpPr>
        <p:spPr>
          <a:xfrm flipH="1">
            <a:off x="6513234" y="918124"/>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9" name="Ellipse 98">
            <a:extLst>
              <a:ext uri="{FF2B5EF4-FFF2-40B4-BE49-F238E27FC236}">
                <a16:creationId xmlns:a16="http://schemas.microsoft.com/office/drawing/2014/main" id="{3F2B76B4-0CE6-47FD-B33F-3458336B9E91}"/>
              </a:ext>
            </a:extLst>
          </p:cNvPr>
          <p:cNvSpPr/>
          <p:nvPr/>
        </p:nvSpPr>
        <p:spPr>
          <a:xfrm>
            <a:off x="5056645" y="207793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0" name="ZoneTexte 99">
            <a:extLst>
              <a:ext uri="{FF2B5EF4-FFF2-40B4-BE49-F238E27FC236}">
                <a16:creationId xmlns:a16="http://schemas.microsoft.com/office/drawing/2014/main" id="{DBAE3BD7-EBC5-4ABC-BF3E-2E837D1D4FB0}"/>
              </a:ext>
            </a:extLst>
          </p:cNvPr>
          <p:cNvSpPr txBox="1"/>
          <p:nvPr/>
        </p:nvSpPr>
        <p:spPr>
          <a:xfrm flipH="1">
            <a:off x="5119367" y="207793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8" name="Ellipse 127">
            <a:extLst>
              <a:ext uri="{FF2B5EF4-FFF2-40B4-BE49-F238E27FC236}">
                <a16:creationId xmlns:a16="http://schemas.microsoft.com/office/drawing/2014/main" id="{EF1C2581-36B9-41CB-A9EB-5E0DBFEDED71}"/>
              </a:ext>
            </a:extLst>
          </p:cNvPr>
          <p:cNvSpPr/>
          <p:nvPr/>
        </p:nvSpPr>
        <p:spPr>
          <a:xfrm>
            <a:off x="7916931" y="16277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5" name="ZoneTexte 134">
            <a:extLst>
              <a:ext uri="{FF2B5EF4-FFF2-40B4-BE49-F238E27FC236}">
                <a16:creationId xmlns:a16="http://schemas.microsoft.com/office/drawing/2014/main" id="{44149986-829C-4B3B-969B-ED2372BA83C3}"/>
              </a:ext>
            </a:extLst>
          </p:cNvPr>
          <p:cNvSpPr txBox="1"/>
          <p:nvPr/>
        </p:nvSpPr>
        <p:spPr>
          <a:xfrm flipH="1">
            <a:off x="7979653" y="1627775"/>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1" name="Ellipse 120">
            <a:extLst>
              <a:ext uri="{FF2B5EF4-FFF2-40B4-BE49-F238E27FC236}">
                <a16:creationId xmlns:a16="http://schemas.microsoft.com/office/drawing/2014/main" id="{B6D57746-B457-46EF-A7FA-D116D14E7B7E}"/>
              </a:ext>
            </a:extLst>
          </p:cNvPr>
          <p:cNvSpPr/>
          <p:nvPr/>
        </p:nvSpPr>
        <p:spPr>
          <a:xfrm>
            <a:off x="9328255" y="9053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A9A5142-71C2-4AA0-8061-BB7FA85DAA7A}"/>
              </a:ext>
            </a:extLst>
          </p:cNvPr>
          <p:cNvSpPr txBox="1"/>
          <p:nvPr/>
        </p:nvSpPr>
        <p:spPr>
          <a:xfrm flipH="1">
            <a:off x="9390977" y="9053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93" name="Ellipse 92">
            <a:extLst>
              <a:ext uri="{FF2B5EF4-FFF2-40B4-BE49-F238E27FC236}">
                <a16:creationId xmlns:a16="http://schemas.microsoft.com/office/drawing/2014/main" id="{2D61CA19-5D5B-45FE-A547-BB425DAB33B9}"/>
              </a:ext>
            </a:extLst>
          </p:cNvPr>
          <p:cNvSpPr/>
          <p:nvPr/>
        </p:nvSpPr>
        <p:spPr>
          <a:xfrm>
            <a:off x="9328255" y="153021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7BF6CD5D-318F-4D9A-B08D-B756EC12E235}"/>
              </a:ext>
            </a:extLst>
          </p:cNvPr>
          <p:cNvSpPr txBox="1"/>
          <p:nvPr/>
        </p:nvSpPr>
        <p:spPr>
          <a:xfrm flipH="1">
            <a:off x="9390977" y="153021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74" name="Flèche : bas 73">
            <a:extLst>
              <a:ext uri="{FF2B5EF4-FFF2-40B4-BE49-F238E27FC236}">
                <a16:creationId xmlns:a16="http://schemas.microsoft.com/office/drawing/2014/main" id="{7916A0DA-FC31-40C6-82DA-2897198543D3}"/>
              </a:ext>
            </a:extLst>
          </p:cNvPr>
          <p:cNvSpPr/>
          <p:nvPr/>
        </p:nvSpPr>
        <p:spPr>
          <a:xfrm rot="10800000">
            <a:off x="6391544" y="2428019"/>
            <a:ext cx="412523" cy="456473"/>
          </a:xfrm>
          <a:prstGeom prst="downArrow">
            <a:avLst>
              <a:gd name="adj1" fmla="val 50000"/>
              <a:gd name="adj2" fmla="val 46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 coins arrondis 74">
            <a:extLst>
              <a:ext uri="{FF2B5EF4-FFF2-40B4-BE49-F238E27FC236}">
                <a16:creationId xmlns:a16="http://schemas.microsoft.com/office/drawing/2014/main" id="{668CF375-1829-497F-AE83-1626DA65FDC8}"/>
              </a:ext>
            </a:extLst>
          </p:cNvPr>
          <p:cNvSpPr/>
          <p:nvPr/>
        </p:nvSpPr>
        <p:spPr>
          <a:xfrm>
            <a:off x="7317799" y="2369023"/>
            <a:ext cx="430975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6" name="Connecteur droit avec flèche 75">
            <a:extLst>
              <a:ext uri="{FF2B5EF4-FFF2-40B4-BE49-F238E27FC236}">
                <a16:creationId xmlns:a16="http://schemas.microsoft.com/office/drawing/2014/main" id="{148B2330-D107-44C1-A0EE-287284B2C65B}"/>
              </a:ext>
            </a:extLst>
          </p:cNvPr>
          <p:cNvCxnSpPr>
            <a:cxnSpLocks/>
          </p:cNvCxnSpPr>
          <p:nvPr/>
        </p:nvCxnSpPr>
        <p:spPr>
          <a:xfrm flipV="1">
            <a:off x="6955743" y="1784074"/>
            <a:ext cx="0" cy="16840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2" name="ZoneTexte 71">
            <a:extLst>
              <a:ext uri="{FF2B5EF4-FFF2-40B4-BE49-F238E27FC236}">
                <a16:creationId xmlns:a16="http://schemas.microsoft.com/office/drawing/2014/main" id="{10089A47-55F4-4C54-83EC-BAC44C63C0AD}"/>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73" name="ZoneTexte 72">
            <a:extLst>
              <a:ext uri="{FF2B5EF4-FFF2-40B4-BE49-F238E27FC236}">
                <a16:creationId xmlns:a16="http://schemas.microsoft.com/office/drawing/2014/main" id="{4FDF5F8B-D965-4719-94B9-DE20FCE32D89}"/>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87" name="ZoneTexte 86">
            <a:extLst>
              <a:ext uri="{FF2B5EF4-FFF2-40B4-BE49-F238E27FC236}">
                <a16:creationId xmlns:a16="http://schemas.microsoft.com/office/drawing/2014/main" id="{3D0C7D3C-5923-480B-BB59-A855DB3104B3}"/>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92" name="ZoneTexte 91">
            <a:extLst>
              <a:ext uri="{FF2B5EF4-FFF2-40B4-BE49-F238E27FC236}">
                <a16:creationId xmlns:a16="http://schemas.microsoft.com/office/drawing/2014/main" id="{0A82A765-765E-4150-B06E-EE55BA495E2D}"/>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01" name="ZoneTexte 100">
            <a:extLst>
              <a:ext uri="{FF2B5EF4-FFF2-40B4-BE49-F238E27FC236}">
                <a16:creationId xmlns:a16="http://schemas.microsoft.com/office/drawing/2014/main" id="{9C6DBCEF-29B0-4996-908C-8606DD85ACA3}"/>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05" name="ZoneTexte 104">
            <a:extLst>
              <a:ext uri="{FF2B5EF4-FFF2-40B4-BE49-F238E27FC236}">
                <a16:creationId xmlns:a16="http://schemas.microsoft.com/office/drawing/2014/main" id="{36387B17-7FD5-462E-B12B-78E5A5175080}"/>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06" name="ZoneTexte 105">
            <a:extLst>
              <a:ext uri="{FF2B5EF4-FFF2-40B4-BE49-F238E27FC236}">
                <a16:creationId xmlns:a16="http://schemas.microsoft.com/office/drawing/2014/main" id="{D08E387A-CD99-45B4-967F-4939FD8AD852}"/>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07" name="ZoneTexte 106">
            <a:extLst>
              <a:ext uri="{FF2B5EF4-FFF2-40B4-BE49-F238E27FC236}">
                <a16:creationId xmlns:a16="http://schemas.microsoft.com/office/drawing/2014/main" id="{188CA199-752D-4C18-8908-859C6D9A55A8}"/>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1472681903"/>
      </p:ext>
    </p:extLst>
  </p:cSld>
  <p:clrMapOvr>
    <a:masterClrMapping/>
  </p:clrMapOvr>
  <mc:AlternateContent xmlns:mc="http://schemas.openxmlformats.org/markup-compatibility/2006" xmlns:p14="http://schemas.microsoft.com/office/powerpoint/2010/main">
    <mc:Choice Requires="p14">
      <p:transition spd="slow" p14:dur="2000" advTm="2329"/>
    </mc:Choice>
    <mc:Fallback xmlns="">
      <p:transition spd="slow" advTm="23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4.79167E-6 2.59259E-6 L 0.02083 -0.33773 " pathEditMode="relative" rAng="0" ptsTypes="AA">
                                      <p:cBhvr>
                                        <p:cTn id="13" dur="2000" fill="hold"/>
                                        <p:tgtEl>
                                          <p:spTgt spid="77"/>
                                        </p:tgtEl>
                                        <p:attrNameLst>
                                          <p:attrName>ppt_x</p:attrName>
                                          <p:attrName>ppt_y</p:attrName>
                                        </p:attrNameLst>
                                      </p:cBhvr>
                                      <p:rCtr x="1042" y="-16898"/>
                                    </p:animMotion>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1000"/>
                                        <p:tgtEl>
                                          <p:spTgt spid="74"/>
                                        </p:tgtEl>
                                      </p:cBhvr>
                                    </p:animEffect>
                                    <p:anim calcmode="lin" valueType="num">
                                      <p:cBhvr>
                                        <p:cTn id="19" dur="1000" fill="hold"/>
                                        <p:tgtEl>
                                          <p:spTgt spid="74"/>
                                        </p:tgtEl>
                                        <p:attrNameLst>
                                          <p:attrName>ppt_x</p:attrName>
                                        </p:attrNameLst>
                                      </p:cBhvr>
                                      <p:tavLst>
                                        <p:tav tm="0">
                                          <p:val>
                                            <p:strVal val="#ppt_x"/>
                                          </p:val>
                                        </p:tav>
                                        <p:tav tm="100000">
                                          <p:val>
                                            <p:strVal val="#ppt_x"/>
                                          </p:val>
                                        </p:tav>
                                      </p:tavLst>
                                    </p:anim>
                                    <p:anim calcmode="lin" valueType="num">
                                      <p:cBhvr>
                                        <p:cTn id="20"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8.33333E-7 -3.7037E-6 L -0.00807 -0.39444 " pathEditMode="relative" rAng="0" ptsTypes="AA">
                                      <p:cBhvr>
                                        <p:cTn id="24" dur="2000" fill="hold"/>
                                        <p:tgtEl>
                                          <p:spTgt spid="26"/>
                                        </p:tgtEl>
                                        <p:attrNameLst>
                                          <p:attrName>ppt_x</p:attrName>
                                          <p:attrName>ppt_y</p:attrName>
                                        </p:attrNameLst>
                                      </p:cBhvr>
                                      <p:rCtr x="-404" y="-1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A5E25E-656A-4AD2-9221-4AF87D3298D2}"/>
              </a:ext>
            </a:extLst>
          </p:cNvPr>
          <p:cNvPicPr>
            <a:picLocks noChangeAspect="1"/>
          </p:cNvPicPr>
          <p:nvPr/>
        </p:nvPicPr>
        <p:blipFill>
          <a:blip r:embed="rId2"/>
          <a:stretch>
            <a:fillRect/>
          </a:stretch>
        </p:blipFill>
        <p:spPr>
          <a:xfrm>
            <a:off x="258618" y="2590079"/>
            <a:ext cx="1351104" cy="1677842"/>
          </a:xfrm>
          <a:prstGeom prst="rect">
            <a:avLst/>
          </a:prstGeom>
        </p:spPr>
      </p:pic>
      <p:pic>
        <p:nvPicPr>
          <p:cNvPr id="15" name="Image 14">
            <a:extLst>
              <a:ext uri="{FF2B5EF4-FFF2-40B4-BE49-F238E27FC236}">
                <a16:creationId xmlns:a16="http://schemas.microsoft.com/office/drawing/2014/main" id="{2E100EFD-65EE-486A-B3E5-1B0180B30ABF}"/>
              </a:ext>
            </a:extLst>
          </p:cNvPr>
          <p:cNvPicPr>
            <a:picLocks noChangeAspect="1"/>
          </p:cNvPicPr>
          <p:nvPr/>
        </p:nvPicPr>
        <p:blipFill>
          <a:blip r:embed="rId2"/>
          <a:stretch>
            <a:fillRect/>
          </a:stretch>
        </p:blipFill>
        <p:spPr>
          <a:xfrm>
            <a:off x="1685637" y="2590079"/>
            <a:ext cx="1351104" cy="1677842"/>
          </a:xfrm>
          <a:prstGeom prst="rect">
            <a:avLst/>
          </a:prstGeom>
        </p:spPr>
      </p:pic>
      <p:pic>
        <p:nvPicPr>
          <p:cNvPr id="16" name="Image 15">
            <a:extLst>
              <a:ext uri="{FF2B5EF4-FFF2-40B4-BE49-F238E27FC236}">
                <a16:creationId xmlns:a16="http://schemas.microsoft.com/office/drawing/2014/main" id="{C617301C-ADB0-4D8F-8419-D17734670DDB}"/>
              </a:ext>
            </a:extLst>
          </p:cNvPr>
          <p:cNvPicPr>
            <a:picLocks noChangeAspect="1"/>
          </p:cNvPicPr>
          <p:nvPr/>
        </p:nvPicPr>
        <p:blipFill>
          <a:blip r:embed="rId2"/>
          <a:stretch>
            <a:fillRect/>
          </a:stretch>
        </p:blipFill>
        <p:spPr>
          <a:xfrm>
            <a:off x="3112656" y="2590079"/>
            <a:ext cx="1351104" cy="1677842"/>
          </a:xfrm>
          <a:prstGeom prst="rect">
            <a:avLst/>
          </a:prstGeom>
        </p:spPr>
      </p:pic>
      <p:pic>
        <p:nvPicPr>
          <p:cNvPr id="17" name="Image 16">
            <a:extLst>
              <a:ext uri="{FF2B5EF4-FFF2-40B4-BE49-F238E27FC236}">
                <a16:creationId xmlns:a16="http://schemas.microsoft.com/office/drawing/2014/main" id="{F8DC1F4F-2864-48B5-9EF4-8F210013AA2E}"/>
              </a:ext>
            </a:extLst>
          </p:cNvPr>
          <p:cNvPicPr>
            <a:picLocks noChangeAspect="1"/>
          </p:cNvPicPr>
          <p:nvPr/>
        </p:nvPicPr>
        <p:blipFill>
          <a:blip r:embed="rId2"/>
          <a:stretch>
            <a:fillRect/>
          </a:stretch>
        </p:blipFill>
        <p:spPr>
          <a:xfrm>
            <a:off x="4539675" y="2590079"/>
            <a:ext cx="1351104" cy="1677842"/>
          </a:xfrm>
          <a:prstGeom prst="rect">
            <a:avLst/>
          </a:prstGeom>
        </p:spPr>
      </p:pic>
      <p:pic>
        <p:nvPicPr>
          <p:cNvPr id="18" name="Image 17">
            <a:extLst>
              <a:ext uri="{FF2B5EF4-FFF2-40B4-BE49-F238E27FC236}">
                <a16:creationId xmlns:a16="http://schemas.microsoft.com/office/drawing/2014/main" id="{4ECA504A-A082-4C6D-B19E-4064650E4AD0}"/>
              </a:ext>
            </a:extLst>
          </p:cNvPr>
          <p:cNvPicPr>
            <a:picLocks noChangeAspect="1"/>
          </p:cNvPicPr>
          <p:nvPr/>
        </p:nvPicPr>
        <p:blipFill>
          <a:blip r:embed="rId2"/>
          <a:stretch>
            <a:fillRect/>
          </a:stretch>
        </p:blipFill>
        <p:spPr>
          <a:xfrm>
            <a:off x="5966694" y="2590079"/>
            <a:ext cx="1351104" cy="1677842"/>
          </a:xfrm>
          <a:prstGeom prst="rect">
            <a:avLst/>
          </a:prstGeom>
        </p:spPr>
      </p:pic>
      <p:pic>
        <p:nvPicPr>
          <p:cNvPr id="19" name="Image 18">
            <a:extLst>
              <a:ext uri="{FF2B5EF4-FFF2-40B4-BE49-F238E27FC236}">
                <a16:creationId xmlns:a16="http://schemas.microsoft.com/office/drawing/2014/main" id="{6C742507-61BD-428C-B947-B3C552ADAF04}"/>
              </a:ext>
            </a:extLst>
          </p:cNvPr>
          <p:cNvPicPr>
            <a:picLocks noChangeAspect="1"/>
          </p:cNvPicPr>
          <p:nvPr/>
        </p:nvPicPr>
        <p:blipFill>
          <a:blip r:embed="rId2"/>
          <a:stretch>
            <a:fillRect/>
          </a:stretch>
        </p:blipFill>
        <p:spPr>
          <a:xfrm>
            <a:off x="7393713" y="2590079"/>
            <a:ext cx="1351104" cy="1677842"/>
          </a:xfrm>
          <a:prstGeom prst="rect">
            <a:avLst/>
          </a:prstGeom>
        </p:spPr>
      </p:pic>
      <p:pic>
        <p:nvPicPr>
          <p:cNvPr id="20" name="Image 19">
            <a:extLst>
              <a:ext uri="{FF2B5EF4-FFF2-40B4-BE49-F238E27FC236}">
                <a16:creationId xmlns:a16="http://schemas.microsoft.com/office/drawing/2014/main" id="{9EE76262-F620-46B2-B731-0093D3809F76}"/>
              </a:ext>
            </a:extLst>
          </p:cNvPr>
          <p:cNvPicPr>
            <a:picLocks noChangeAspect="1"/>
          </p:cNvPicPr>
          <p:nvPr/>
        </p:nvPicPr>
        <p:blipFill>
          <a:blip r:embed="rId2"/>
          <a:stretch>
            <a:fillRect/>
          </a:stretch>
        </p:blipFill>
        <p:spPr>
          <a:xfrm>
            <a:off x="8820732" y="2590079"/>
            <a:ext cx="1351104" cy="1677842"/>
          </a:xfrm>
          <a:prstGeom prst="rect">
            <a:avLst/>
          </a:prstGeom>
        </p:spPr>
      </p:pic>
      <p:pic>
        <p:nvPicPr>
          <p:cNvPr id="21" name="Image 20">
            <a:extLst>
              <a:ext uri="{FF2B5EF4-FFF2-40B4-BE49-F238E27FC236}">
                <a16:creationId xmlns:a16="http://schemas.microsoft.com/office/drawing/2014/main" id="{3853846A-461F-4007-ADC3-80ECD3BD8714}"/>
              </a:ext>
            </a:extLst>
          </p:cNvPr>
          <p:cNvPicPr>
            <a:picLocks noChangeAspect="1"/>
          </p:cNvPicPr>
          <p:nvPr/>
        </p:nvPicPr>
        <p:blipFill>
          <a:blip r:embed="rId2"/>
          <a:stretch>
            <a:fillRect/>
          </a:stretch>
        </p:blipFill>
        <p:spPr>
          <a:xfrm>
            <a:off x="10247751" y="2590079"/>
            <a:ext cx="1351104" cy="1677842"/>
          </a:xfrm>
          <a:prstGeom prst="rect">
            <a:avLst/>
          </a:prstGeom>
        </p:spPr>
      </p:pic>
      <p:pic>
        <p:nvPicPr>
          <p:cNvPr id="22" name="Image 21">
            <a:extLst>
              <a:ext uri="{FF2B5EF4-FFF2-40B4-BE49-F238E27FC236}">
                <a16:creationId xmlns:a16="http://schemas.microsoft.com/office/drawing/2014/main" id="{5753A88E-C022-45F4-AA62-B03061764B17}"/>
              </a:ext>
            </a:extLst>
          </p:cNvPr>
          <p:cNvPicPr>
            <a:picLocks noChangeAspect="1"/>
          </p:cNvPicPr>
          <p:nvPr/>
        </p:nvPicPr>
        <p:blipFill>
          <a:blip r:embed="rId3"/>
          <a:stretch>
            <a:fillRect/>
          </a:stretch>
        </p:blipFill>
        <p:spPr>
          <a:xfrm>
            <a:off x="594415" y="4421376"/>
            <a:ext cx="727272" cy="590695"/>
          </a:xfrm>
          <a:prstGeom prst="rect">
            <a:avLst/>
          </a:prstGeom>
        </p:spPr>
      </p:pic>
      <p:pic>
        <p:nvPicPr>
          <p:cNvPr id="23" name="Image 22">
            <a:extLst>
              <a:ext uri="{FF2B5EF4-FFF2-40B4-BE49-F238E27FC236}">
                <a16:creationId xmlns:a16="http://schemas.microsoft.com/office/drawing/2014/main" id="{1C83C984-0682-447B-9A85-C1781F93743B}"/>
              </a:ext>
            </a:extLst>
          </p:cNvPr>
          <p:cNvPicPr>
            <a:picLocks noChangeAspect="1"/>
          </p:cNvPicPr>
          <p:nvPr/>
        </p:nvPicPr>
        <p:blipFill>
          <a:blip r:embed="rId3"/>
          <a:stretch>
            <a:fillRect/>
          </a:stretch>
        </p:blipFill>
        <p:spPr>
          <a:xfrm>
            <a:off x="1961445" y="4465461"/>
            <a:ext cx="727272" cy="590695"/>
          </a:xfrm>
          <a:prstGeom prst="rect">
            <a:avLst/>
          </a:prstGeom>
        </p:spPr>
      </p:pic>
      <p:pic>
        <p:nvPicPr>
          <p:cNvPr id="24" name="Image 23">
            <a:extLst>
              <a:ext uri="{FF2B5EF4-FFF2-40B4-BE49-F238E27FC236}">
                <a16:creationId xmlns:a16="http://schemas.microsoft.com/office/drawing/2014/main" id="{AAFD4C1E-038E-4CAC-915A-5A819CCBC971}"/>
              </a:ext>
            </a:extLst>
          </p:cNvPr>
          <p:cNvPicPr>
            <a:picLocks noChangeAspect="1"/>
          </p:cNvPicPr>
          <p:nvPr/>
        </p:nvPicPr>
        <p:blipFill>
          <a:blip r:embed="rId3"/>
          <a:stretch>
            <a:fillRect/>
          </a:stretch>
        </p:blipFill>
        <p:spPr>
          <a:xfrm>
            <a:off x="3431467" y="4487554"/>
            <a:ext cx="727272" cy="590695"/>
          </a:xfrm>
          <a:prstGeom prst="rect">
            <a:avLst/>
          </a:prstGeom>
        </p:spPr>
      </p:pic>
      <p:pic>
        <p:nvPicPr>
          <p:cNvPr id="25" name="Image 24">
            <a:extLst>
              <a:ext uri="{FF2B5EF4-FFF2-40B4-BE49-F238E27FC236}">
                <a16:creationId xmlns:a16="http://schemas.microsoft.com/office/drawing/2014/main" id="{DECB4BE8-BEDF-4026-8D94-487E45880238}"/>
              </a:ext>
            </a:extLst>
          </p:cNvPr>
          <p:cNvPicPr>
            <a:picLocks noChangeAspect="1"/>
          </p:cNvPicPr>
          <p:nvPr/>
        </p:nvPicPr>
        <p:blipFill>
          <a:blip r:embed="rId3"/>
          <a:stretch>
            <a:fillRect/>
          </a:stretch>
        </p:blipFill>
        <p:spPr>
          <a:xfrm>
            <a:off x="4851591" y="4463655"/>
            <a:ext cx="727272" cy="590695"/>
          </a:xfrm>
          <a:prstGeom prst="rect">
            <a:avLst/>
          </a:prstGeom>
        </p:spPr>
      </p:pic>
      <p:pic>
        <p:nvPicPr>
          <p:cNvPr id="26" name="Image 25">
            <a:extLst>
              <a:ext uri="{FF2B5EF4-FFF2-40B4-BE49-F238E27FC236}">
                <a16:creationId xmlns:a16="http://schemas.microsoft.com/office/drawing/2014/main" id="{6E3F68DB-F795-4C02-B234-1019C6AF215A}"/>
              </a:ext>
            </a:extLst>
          </p:cNvPr>
          <p:cNvPicPr>
            <a:picLocks noChangeAspect="1"/>
          </p:cNvPicPr>
          <p:nvPr/>
        </p:nvPicPr>
        <p:blipFill>
          <a:blip r:embed="rId3"/>
          <a:stretch>
            <a:fillRect/>
          </a:stretch>
        </p:blipFill>
        <p:spPr>
          <a:xfrm>
            <a:off x="6402732" y="6030688"/>
            <a:ext cx="727272" cy="590695"/>
          </a:xfrm>
          <a:prstGeom prst="rect">
            <a:avLst/>
          </a:prstGeom>
        </p:spPr>
      </p:pic>
      <p:pic>
        <p:nvPicPr>
          <p:cNvPr id="27" name="Image 26">
            <a:extLst>
              <a:ext uri="{FF2B5EF4-FFF2-40B4-BE49-F238E27FC236}">
                <a16:creationId xmlns:a16="http://schemas.microsoft.com/office/drawing/2014/main" id="{CFCF54DB-0628-43BC-A881-B9C00F83DCA9}"/>
              </a:ext>
            </a:extLst>
          </p:cNvPr>
          <p:cNvPicPr>
            <a:picLocks noChangeAspect="1"/>
          </p:cNvPicPr>
          <p:nvPr/>
        </p:nvPicPr>
        <p:blipFill>
          <a:blip r:embed="rId3"/>
          <a:stretch>
            <a:fillRect/>
          </a:stretch>
        </p:blipFill>
        <p:spPr>
          <a:xfrm>
            <a:off x="7904457" y="6087113"/>
            <a:ext cx="727272" cy="590695"/>
          </a:xfrm>
          <a:prstGeom prst="rect">
            <a:avLst/>
          </a:prstGeom>
        </p:spPr>
      </p:pic>
      <p:pic>
        <p:nvPicPr>
          <p:cNvPr id="28" name="Image 27">
            <a:extLst>
              <a:ext uri="{FF2B5EF4-FFF2-40B4-BE49-F238E27FC236}">
                <a16:creationId xmlns:a16="http://schemas.microsoft.com/office/drawing/2014/main" id="{12542FBD-7D8E-4B5E-8976-481B39FE685E}"/>
              </a:ext>
            </a:extLst>
          </p:cNvPr>
          <p:cNvPicPr>
            <a:picLocks noChangeAspect="1"/>
          </p:cNvPicPr>
          <p:nvPr/>
        </p:nvPicPr>
        <p:blipFill>
          <a:blip r:embed="rId3"/>
          <a:stretch>
            <a:fillRect/>
          </a:stretch>
        </p:blipFill>
        <p:spPr>
          <a:xfrm>
            <a:off x="9352450" y="6089863"/>
            <a:ext cx="727272" cy="590695"/>
          </a:xfrm>
          <a:prstGeom prst="rect">
            <a:avLst/>
          </a:prstGeom>
        </p:spPr>
      </p:pic>
      <p:pic>
        <p:nvPicPr>
          <p:cNvPr id="29" name="Image 28">
            <a:extLst>
              <a:ext uri="{FF2B5EF4-FFF2-40B4-BE49-F238E27FC236}">
                <a16:creationId xmlns:a16="http://schemas.microsoft.com/office/drawing/2014/main" id="{92647F52-B820-45D9-B30F-5DC7BBD4ACB9}"/>
              </a:ext>
            </a:extLst>
          </p:cNvPr>
          <p:cNvPicPr>
            <a:picLocks noChangeAspect="1"/>
          </p:cNvPicPr>
          <p:nvPr/>
        </p:nvPicPr>
        <p:blipFill>
          <a:blip r:embed="rId3"/>
          <a:stretch>
            <a:fillRect/>
          </a:stretch>
        </p:blipFill>
        <p:spPr>
          <a:xfrm>
            <a:off x="10670600" y="6087114"/>
            <a:ext cx="727272" cy="590695"/>
          </a:xfrm>
          <a:prstGeom prst="rect">
            <a:avLst/>
          </a:prstGeom>
        </p:spPr>
      </p:pic>
      <p:grpSp>
        <p:nvGrpSpPr>
          <p:cNvPr id="61" name="Groupe 60">
            <a:extLst>
              <a:ext uri="{FF2B5EF4-FFF2-40B4-BE49-F238E27FC236}">
                <a16:creationId xmlns:a16="http://schemas.microsoft.com/office/drawing/2014/main" id="{A69FBBAF-6986-4928-840A-99B2EA78032A}"/>
              </a:ext>
            </a:extLst>
          </p:cNvPr>
          <p:cNvGrpSpPr/>
          <p:nvPr/>
        </p:nvGrpSpPr>
        <p:grpSpPr>
          <a:xfrm>
            <a:off x="764136" y="3772026"/>
            <a:ext cx="387831" cy="369332"/>
            <a:chOff x="4159276" y="848064"/>
            <a:chExt cx="387831" cy="369332"/>
          </a:xfrm>
        </p:grpSpPr>
        <p:sp>
          <p:nvSpPr>
            <p:cNvPr id="58" name="Ellipse 57">
              <a:extLst>
                <a:ext uri="{FF2B5EF4-FFF2-40B4-BE49-F238E27FC236}">
                  <a16:creationId xmlns:a16="http://schemas.microsoft.com/office/drawing/2014/main" id="{87412A59-9FFF-4921-8F24-ED22A194EBA9}"/>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60" name="ZoneTexte 59">
              <a:extLst>
                <a:ext uri="{FF2B5EF4-FFF2-40B4-BE49-F238E27FC236}">
                  <a16:creationId xmlns:a16="http://schemas.microsoft.com/office/drawing/2014/main" id="{AA73B24C-AFA4-4E22-B54D-7150E8D7D41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0" name="Groupe 79">
            <a:extLst>
              <a:ext uri="{FF2B5EF4-FFF2-40B4-BE49-F238E27FC236}">
                <a16:creationId xmlns:a16="http://schemas.microsoft.com/office/drawing/2014/main" id="{21020ABA-9BD0-4430-B7E3-6197B670F70A}"/>
              </a:ext>
            </a:extLst>
          </p:cNvPr>
          <p:cNvGrpSpPr/>
          <p:nvPr/>
        </p:nvGrpSpPr>
        <p:grpSpPr>
          <a:xfrm>
            <a:off x="10584808" y="3814675"/>
            <a:ext cx="387831" cy="369332"/>
            <a:chOff x="4159276" y="848064"/>
            <a:chExt cx="387831" cy="369332"/>
          </a:xfrm>
        </p:grpSpPr>
        <p:sp>
          <p:nvSpPr>
            <p:cNvPr id="81" name="Ellipse 80">
              <a:extLst>
                <a:ext uri="{FF2B5EF4-FFF2-40B4-BE49-F238E27FC236}">
                  <a16:creationId xmlns:a16="http://schemas.microsoft.com/office/drawing/2014/main" id="{DEB17215-33CF-4312-9145-874F71541E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2" name="ZoneTexte 81">
              <a:extLst>
                <a:ext uri="{FF2B5EF4-FFF2-40B4-BE49-F238E27FC236}">
                  <a16:creationId xmlns:a16="http://schemas.microsoft.com/office/drawing/2014/main" id="{B0FBAD58-B451-449F-AC14-94D576AE3D0D}"/>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grpSp>
        <p:nvGrpSpPr>
          <p:cNvPr id="89" name="Groupe 88">
            <a:extLst>
              <a:ext uri="{FF2B5EF4-FFF2-40B4-BE49-F238E27FC236}">
                <a16:creationId xmlns:a16="http://schemas.microsoft.com/office/drawing/2014/main" id="{868991AF-4C4F-4512-8F6A-E49A65B8F86D}"/>
              </a:ext>
            </a:extLst>
          </p:cNvPr>
          <p:cNvGrpSpPr/>
          <p:nvPr/>
        </p:nvGrpSpPr>
        <p:grpSpPr>
          <a:xfrm>
            <a:off x="2285274" y="3472587"/>
            <a:ext cx="387831" cy="369332"/>
            <a:chOff x="4159276" y="848064"/>
            <a:chExt cx="387831" cy="369332"/>
          </a:xfrm>
        </p:grpSpPr>
        <p:sp>
          <p:nvSpPr>
            <p:cNvPr id="90" name="Ellipse 89">
              <a:extLst>
                <a:ext uri="{FF2B5EF4-FFF2-40B4-BE49-F238E27FC236}">
                  <a16:creationId xmlns:a16="http://schemas.microsoft.com/office/drawing/2014/main" id="{B7594D59-A242-451D-96A6-F69AA21595CE}"/>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1" name="ZoneTexte 90">
              <a:extLst>
                <a:ext uri="{FF2B5EF4-FFF2-40B4-BE49-F238E27FC236}">
                  <a16:creationId xmlns:a16="http://schemas.microsoft.com/office/drawing/2014/main" id="{A672F947-9444-4248-8FFA-68619035E2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2" name="Groupe 101">
            <a:extLst>
              <a:ext uri="{FF2B5EF4-FFF2-40B4-BE49-F238E27FC236}">
                <a16:creationId xmlns:a16="http://schemas.microsoft.com/office/drawing/2014/main" id="{C88EFB38-5A66-41DB-BF09-0E08157EE3AF}"/>
              </a:ext>
            </a:extLst>
          </p:cNvPr>
          <p:cNvGrpSpPr/>
          <p:nvPr/>
        </p:nvGrpSpPr>
        <p:grpSpPr>
          <a:xfrm>
            <a:off x="7855911" y="3738416"/>
            <a:ext cx="387831" cy="369332"/>
            <a:chOff x="4159276" y="848064"/>
            <a:chExt cx="387831" cy="369332"/>
          </a:xfrm>
        </p:grpSpPr>
        <p:sp>
          <p:nvSpPr>
            <p:cNvPr id="103" name="Ellipse 102">
              <a:extLst>
                <a:ext uri="{FF2B5EF4-FFF2-40B4-BE49-F238E27FC236}">
                  <a16:creationId xmlns:a16="http://schemas.microsoft.com/office/drawing/2014/main" id="{817598F0-A622-4174-9FA1-1C41C8B7CA4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4" name="ZoneTexte 103">
              <a:extLst>
                <a:ext uri="{FF2B5EF4-FFF2-40B4-BE49-F238E27FC236}">
                  <a16:creationId xmlns:a16="http://schemas.microsoft.com/office/drawing/2014/main" id="{9C992E93-66D1-483E-A1FA-9D3577DF309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08" name="Groupe 107">
            <a:extLst>
              <a:ext uri="{FF2B5EF4-FFF2-40B4-BE49-F238E27FC236}">
                <a16:creationId xmlns:a16="http://schemas.microsoft.com/office/drawing/2014/main" id="{47D37088-AE6F-453C-9453-51FB707B3B2E}"/>
              </a:ext>
            </a:extLst>
          </p:cNvPr>
          <p:cNvGrpSpPr/>
          <p:nvPr/>
        </p:nvGrpSpPr>
        <p:grpSpPr>
          <a:xfrm>
            <a:off x="10923303" y="3538746"/>
            <a:ext cx="387831" cy="369332"/>
            <a:chOff x="4159276" y="848064"/>
            <a:chExt cx="387831" cy="369332"/>
          </a:xfrm>
        </p:grpSpPr>
        <p:sp>
          <p:nvSpPr>
            <p:cNvPr id="109" name="Ellipse 108">
              <a:extLst>
                <a:ext uri="{FF2B5EF4-FFF2-40B4-BE49-F238E27FC236}">
                  <a16:creationId xmlns:a16="http://schemas.microsoft.com/office/drawing/2014/main" id="{48EDE89A-2EA8-4C6C-BBFA-C83DE297C2B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0" name="ZoneTexte 109">
              <a:extLst>
                <a:ext uri="{FF2B5EF4-FFF2-40B4-BE49-F238E27FC236}">
                  <a16:creationId xmlns:a16="http://schemas.microsoft.com/office/drawing/2014/main" id="{539F7EEF-2BF0-4D7F-9BF4-11C75E17EDE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2</a:t>
              </a:r>
            </a:p>
          </p:txBody>
        </p:sp>
      </p:grpSp>
      <p:grpSp>
        <p:nvGrpSpPr>
          <p:cNvPr id="117" name="Groupe 116">
            <a:extLst>
              <a:ext uri="{FF2B5EF4-FFF2-40B4-BE49-F238E27FC236}">
                <a16:creationId xmlns:a16="http://schemas.microsoft.com/office/drawing/2014/main" id="{65B207C1-4C9A-44D4-9683-835537F9EB63}"/>
              </a:ext>
            </a:extLst>
          </p:cNvPr>
          <p:cNvGrpSpPr/>
          <p:nvPr/>
        </p:nvGrpSpPr>
        <p:grpSpPr>
          <a:xfrm>
            <a:off x="3601616" y="3762400"/>
            <a:ext cx="387831" cy="369332"/>
            <a:chOff x="4159276" y="848064"/>
            <a:chExt cx="387831" cy="369332"/>
          </a:xfrm>
        </p:grpSpPr>
        <p:sp>
          <p:nvSpPr>
            <p:cNvPr id="118" name="Ellipse 117">
              <a:extLst>
                <a:ext uri="{FF2B5EF4-FFF2-40B4-BE49-F238E27FC236}">
                  <a16:creationId xmlns:a16="http://schemas.microsoft.com/office/drawing/2014/main" id="{07BCCCF1-3A67-4E4C-A5A1-1B4F7A5562FC}"/>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9" name="ZoneTexte 118">
              <a:extLst>
                <a:ext uri="{FF2B5EF4-FFF2-40B4-BE49-F238E27FC236}">
                  <a16:creationId xmlns:a16="http://schemas.microsoft.com/office/drawing/2014/main" id="{3FC8F717-3FCD-494E-AD3F-0AA7F23A0536}"/>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29" name="Groupe 128">
            <a:extLst>
              <a:ext uri="{FF2B5EF4-FFF2-40B4-BE49-F238E27FC236}">
                <a16:creationId xmlns:a16="http://schemas.microsoft.com/office/drawing/2014/main" id="{55B1C1DD-4F9C-4FCD-9BF3-B1ECF7C2A650}"/>
              </a:ext>
            </a:extLst>
          </p:cNvPr>
          <p:cNvGrpSpPr/>
          <p:nvPr/>
        </p:nvGrpSpPr>
        <p:grpSpPr>
          <a:xfrm>
            <a:off x="9046923" y="3329632"/>
            <a:ext cx="387831" cy="369332"/>
            <a:chOff x="4159276" y="848064"/>
            <a:chExt cx="387831" cy="369332"/>
          </a:xfrm>
        </p:grpSpPr>
        <p:sp>
          <p:nvSpPr>
            <p:cNvPr id="130" name="Ellipse 129">
              <a:extLst>
                <a:ext uri="{FF2B5EF4-FFF2-40B4-BE49-F238E27FC236}">
                  <a16:creationId xmlns:a16="http://schemas.microsoft.com/office/drawing/2014/main" id="{F83740C1-C954-4170-8BCA-BC1A5CF54DCB}"/>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1" name="ZoneTexte 130">
              <a:extLst>
                <a:ext uri="{FF2B5EF4-FFF2-40B4-BE49-F238E27FC236}">
                  <a16:creationId xmlns:a16="http://schemas.microsoft.com/office/drawing/2014/main" id="{48FD6870-4D4C-4FA8-B3BA-73E2814DABC7}"/>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grpSp>
        <p:nvGrpSpPr>
          <p:cNvPr id="132" name="Groupe 131">
            <a:extLst>
              <a:ext uri="{FF2B5EF4-FFF2-40B4-BE49-F238E27FC236}">
                <a16:creationId xmlns:a16="http://schemas.microsoft.com/office/drawing/2014/main" id="{D043A43A-4F92-43A0-90C9-D191F4CC801A}"/>
              </a:ext>
            </a:extLst>
          </p:cNvPr>
          <p:cNvGrpSpPr/>
          <p:nvPr/>
        </p:nvGrpSpPr>
        <p:grpSpPr>
          <a:xfrm>
            <a:off x="10512809" y="3341447"/>
            <a:ext cx="387831" cy="369332"/>
            <a:chOff x="4159276" y="848064"/>
            <a:chExt cx="387831" cy="369332"/>
          </a:xfrm>
        </p:grpSpPr>
        <p:sp>
          <p:nvSpPr>
            <p:cNvPr id="133" name="Ellipse 132">
              <a:extLst>
                <a:ext uri="{FF2B5EF4-FFF2-40B4-BE49-F238E27FC236}">
                  <a16:creationId xmlns:a16="http://schemas.microsoft.com/office/drawing/2014/main" id="{1AA325F4-F13B-40EA-988F-4276A4FD5A22}"/>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4" name="ZoneTexte 133">
              <a:extLst>
                <a:ext uri="{FF2B5EF4-FFF2-40B4-BE49-F238E27FC236}">
                  <a16:creationId xmlns:a16="http://schemas.microsoft.com/office/drawing/2014/main" id="{7F91E956-4305-4B37-BA7A-4E4279BE6B70}"/>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3</a:t>
              </a:r>
            </a:p>
          </p:txBody>
        </p:sp>
      </p:grpSp>
      <p:sp>
        <p:nvSpPr>
          <p:cNvPr id="84" name="Ellipse 83">
            <a:extLst>
              <a:ext uri="{FF2B5EF4-FFF2-40B4-BE49-F238E27FC236}">
                <a16:creationId xmlns:a16="http://schemas.microsoft.com/office/drawing/2014/main" id="{F1655F9A-1156-4495-AAA6-B9C403E6DC86}"/>
              </a:ext>
            </a:extLst>
          </p:cNvPr>
          <p:cNvSpPr/>
          <p:nvPr/>
        </p:nvSpPr>
        <p:spPr>
          <a:xfrm>
            <a:off x="2182663" y="172785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5" name="ZoneTexte 84">
            <a:extLst>
              <a:ext uri="{FF2B5EF4-FFF2-40B4-BE49-F238E27FC236}">
                <a16:creationId xmlns:a16="http://schemas.microsoft.com/office/drawing/2014/main" id="{17C6FB66-0E82-4477-9223-535381D95419}"/>
              </a:ext>
            </a:extLst>
          </p:cNvPr>
          <p:cNvSpPr txBox="1"/>
          <p:nvPr/>
        </p:nvSpPr>
        <p:spPr>
          <a:xfrm flipH="1">
            <a:off x="2245385" y="172785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88" name="Ellipse 87">
            <a:extLst>
              <a:ext uri="{FF2B5EF4-FFF2-40B4-BE49-F238E27FC236}">
                <a16:creationId xmlns:a16="http://schemas.microsoft.com/office/drawing/2014/main" id="{84608916-E154-4304-9ADA-18EEE17E185F}"/>
              </a:ext>
            </a:extLst>
          </p:cNvPr>
          <p:cNvSpPr/>
          <p:nvPr/>
        </p:nvSpPr>
        <p:spPr>
          <a:xfrm>
            <a:off x="3586614" y="128876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5" name="ZoneTexte 94">
            <a:extLst>
              <a:ext uri="{FF2B5EF4-FFF2-40B4-BE49-F238E27FC236}">
                <a16:creationId xmlns:a16="http://schemas.microsoft.com/office/drawing/2014/main" id="{89D98BA2-4F16-43D7-B211-7204A863AB5B}"/>
              </a:ext>
            </a:extLst>
          </p:cNvPr>
          <p:cNvSpPr txBox="1"/>
          <p:nvPr/>
        </p:nvSpPr>
        <p:spPr>
          <a:xfrm flipH="1">
            <a:off x="3649336" y="1288761"/>
            <a:ext cx="205221" cy="369332"/>
          </a:xfrm>
          <a:prstGeom prst="rect">
            <a:avLst/>
          </a:prstGeom>
          <a:noFill/>
        </p:spPr>
        <p:txBody>
          <a:bodyPr wrap="square" rtlCol="0">
            <a:spAutoFit/>
          </a:bodyPr>
          <a:lstStyle/>
          <a:p>
            <a:r>
              <a:rPr lang="fr-FR" b="1" dirty="0">
                <a:solidFill>
                  <a:schemeClr val="bg1">
                    <a:lumMod val="65000"/>
                  </a:schemeClr>
                </a:solidFill>
              </a:rPr>
              <a:t>2</a:t>
            </a:r>
          </a:p>
        </p:txBody>
      </p:sp>
      <p:grpSp>
        <p:nvGrpSpPr>
          <p:cNvPr id="77" name="Groupe 76">
            <a:extLst>
              <a:ext uri="{FF2B5EF4-FFF2-40B4-BE49-F238E27FC236}">
                <a16:creationId xmlns:a16="http://schemas.microsoft.com/office/drawing/2014/main" id="{7242BE56-1887-4AE1-BC31-B4AC952A3B86}"/>
              </a:ext>
            </a:extLst>
          </p:cNvPr>
          <p:cNvGrpSpPr/>
          <p:nvPr/>
        </p:nvGrpSpPr>
        <p:grpSpPr>
          <a:xfrm>
            <a:off x="6436072" y="1500972"/>
            <a:ext cx="387831" cy="369332"/>
            <a:chOff x="4159276" y="848064"/>
            <a:chExt cx="387831" cy="369332"/>
          </a:xfrm>
        </p:grpSpPr>
        <p:sp>
          <p:nvSpPr>
            <p:cNvPr id="78" name="Ellipse 77">
              <a:extLst>
                <a:ext uri="{FF2B5EF4-FFF2-40B4-BE49-F238E27FC236}">
                  <a16:creationId xmlns:a16="http://schemas.microsoft.com/office/drawing/2014/main" id="{A2C72066-5FB5-4AF1-BD0F-E43606544D21}"/>
                </a:ext>
              </a:extLst>
            </p:cNvPr>
            <p:cNvSpPr/>
            <p:nvPr/>
          </p:nvSpPr>
          <p:spPr>
            <a:xfrm>
              <a:off x="4159276" y="848064"/>
              <a:ext cx="387831" cy="35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79" name="ZoneTexte 78">
              <a:extLst>
                <a:ext uri="{FF2B5EF4-FFF2-40B4-BE49-F238E27FC236}">
                  <a16:creationId xmlns:a16="http://schemas.microsoft.com/office/drawing/2014/main" id="{221A4BA8-0895-4654-BE5F-0823DB119D02}"/>
                </a:ext>
              </a:extLst>
            </p:cNvPr>
            <p:cNvSpPr txBox="1"/>
            <p:nvPr/>
          </p:nvSpPr>
          <p:spPr>
            <a:xfrm flipH="1">
              <a:off x="4221998" y="848064"/>
              <a:ext cx="205221" cy="369332"/>
            </a:xfrm>
            <a:prstGeom prst="rect">
              <a:avLst/>
            </a:prstGeom>
            <a:noFill/>
          </p:spPr>
          <p:txBody>
            <a:bodyPr wrap="square" rtlCol="0">
              <a:spAutoFit/>
            </a:bodyPr>
            <a:lstStyle/>
            <a:p>
              <a:r>
                <a:rPr lang="fr-FR" b="1" dirty="0">
                  <a:solidFill>
                    <a:srgbClr val="FF0000"/>
                  </a:solidFill>
                </a:rPr>
                <a:t>1</a:t>
              </a:r>
            </a:p>
          </p:txBody>
        </p:sp>
      </p:grpSp>
      <p:sp>
        <p:nvSpPr>
          <p:cNvPr id="83" name="Ellipse 82">
            <a:extLst>
              <a:ext uri="{FF2B5EF4-FFF2-40B4-BE49-F238E27FC236}">
                <a16:creationId xmlns:a16="http://schemas.microsoft.com/office/drawing/2014/main" id="{1F2FDB9E-A138-43D3-8B58-A7B572C47207}"/>
              </a:ext>
            </a:extLst>
          </p:cNvPr>
          <p:cNvSpPr/>
          <p:nvPr/>
        </p:nvSpPr>
        <p:spPr>
          <a:xfrm>
            <a:off x="6427419" y="39221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86" name="ZoneTexte 85">
            <a:extLst>
              <a:ext uri="{FF2B5EF4-FFF2-40B4-BE49-F238E27FC236}">
                <a16:creationId xmlns:a16="http://schemas.microsoft.com/office/drawing/2014/main" id="{86C42DB7-06BE-4C5F-82C1-AC253A3C3993}"/>
              </a:ext>
            </a:extLst>
          </p:cNvPr>
          <p:cNvSpPr txBox="1"/>
          <p:nvPr/>
        </p:nvSpPr>
        <p:spPr>
          <a:xfrm flipH="1">
            <a:off x="6477249" y="382589"/>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1" name="Ellipse 110">
            <a:extLst>
              <a:ext uri="{FF2B5EF4-FFF2-40B4-BE49-F238E27FC236}">
                <a16:creationId xmlns:a16="http://schemas.microsoft.com/office/drawing/2014/main" id="{5B098FE4-47FC-4760-9DF0-71EC85DD3A53}"/>
              </a:ext>
            </a:extLst>
          </p:cNvPr>
          <p:cNvSpPr/>
          <p:nvPr/>
        </p:nvSpPr>
        <p:spPr>
          <a:xfrm>
            <a:off x="3601188" y="17840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2" name="ZoneTexte 111">
            <a:extLst>
              <a:ext uri="{FF2B5EF4-FFF2-40B4-BE49-F238E27FC236}">
                <a16:creationId xmlns:a16="http://schemas.microsoft.com/office/drawing/2014/main" id="{DB66EB3C-13A2-457A-AB37-84853060AE64}"/>
              </a:ext>
            </a:extLst>
          </p:cNvPr>
          <p:cNvSpPr txBox="1"/>
          <p:nvPr/>
        </p:nvSpPr>
        <p:spPr>
          <a:xfrm flipH="1">
            <a:off x="3663910" y="17840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13" name="Ellipse 112">
            <a:extLst>
              <a:ext uri="{FF2B5EF4-FFF2-40B4-BE49-F238E27FC236}">
                <a16:creationId xmlns:a16="http://schemas.microsoft.com/office/drawing/2014/main" id="{598C1181-03BE-4C6B-B4EF-1E4A0DB09A20}"/>
              </a:ext>
            </a:extLst>
          </p:cNvPr>
          <p:cNvSpPr/>
          <p:nvPr/>
        </p:nvSpPr>
        <p:spPr>
          <a:xfrm>
            <a:off x="5034733" y="1123347"/>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5" name="ZoneTexte 114">
            <a:extLst>
              <a:ext uri="{FF2B5EF4-FFF2-40B4-BE49-F238E27FC236}">
                <a16:creationId xmlns:a16="http://schemas.microsoft.com/office/drawing/2014/main" id="{4397CE8A-72CF-4CB9-851E-7ED1C315AC9C}"/>
              </a:ext>
            </a:extLst>
          </p:cNvPr>
          <p:cNvSpPr txBox="1"/>
          <p:nvPr/>
        </p:nvSpPr>
        <p:spPr>
          <a:xfrm flipH="1">
            <a:off x="5084563" y="1113721"/>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114" name="Ellipse 113">
            <a:extLst>
              <a:ext uri="{FF2B5EF4-FFF2-40B4-BE49-F238E27FC236}">
                <a16:creationId xmlns:a16="http://schemas.microsoft.com/office/drawing/2014/main" id="{691CB3FC-8AF4-4624-AD51-FEF07F5E0197}"/>
              </a:ext>
            </a:extLst>
          </p:cNvPr>
          <p:cNvSpPr/>
          <p:nvPr/>
        </p:nvSpPr>
        <p:spPr>
          <a:xfrm>
            <a:off x="5053859" y="160903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6" name="ZoneTexte 115">
            <a:extLst>
              <a:ext uri="{FF2B5EF4-FFF2-40B4-BE49-F238E27FC236}">
                <a16:creationId xmlns:a16="http://schemas.microsoft.com/office/drawing/2014/main" id="{A8C75AE1-476D-4A85-87F3-D890D4334552}"/>
              </a:ext>
            </a:extLst>
          </p:cNvPr>
          <p:cNvSpPr txBox="1"/>
          <p:nvPr/>
        </p:nvSpPr>
        <p:spPr>
          <a:xfrm flipH="1">
            <a:off x="5116581" y="1609034"/>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6" name="Ellipse 95">
            <a:extLst>
              <a:ext uri="{FF2B5EF4-FFF2-40B4-BE49-F238E27FC236}">
                <a16:creationId xmlns:a16="http://schemas.microsoft.com/office/drawing/2014/main" id="{8E07713D-BFA6-4D47-BD82-626745270645}"/>
              </a:ext>
            </a:extLst>
          </p:cNvPr>
          <p:cNvSpPr/>
          <p:nvPr/>
        </p:nvSpPr>
        <p:spPr>
          <a:xfrm>
            <a:off x="7904457" y="938681"/>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7" name="ZoneTexte 96">
            <a:extLst>
              <a:ext uri="{FF2B5EF4-FFF2-40B4-BE49-F238E27FC236}">
                <a16:creationId xmlns:a16="http://schemas.microsoft.com/office/drawing/2014/main" id="{D2BB7B14-49B5-4905-B116-C926B14617C8}"/>
              </a:ext>
            </a:extLst>
          </p:cNvPr>
          <p:cNvSpPr txBox="1"/>
          <p:nvPr/>
        </p:nvSpPr>
        <p:spPr>
          <a:xfrm flipH="1">
            <a:off x="7954287" y="929055"/>
            <a:ext cx="205221" cy="369332"/>
          </a:xfrm>
          <a:prstGeom prst="rect">
            <a:avLst/>
          </a:prstGeom>
          <a:noFill/>
        </p:spPr>
        <p:txBody>
          <a:bodyPr wrap="square" rtlCol="0">
            <a:spAutoFit/>
          </a:bodyPr>
          <a:lstStyle/>
          <a:p>
            <a:r>
              <a:rPr lang="fr-FR" b="1" dirty="0">
                <a:solidFill>
                  <a:schemeClr val="bg1">
                    <a:lumMod val="65000"/>
                  </a:schemeClr>
                </a:solidFill>
              </a:rPr>
              <a:t>3</a:t>
            </a:r>
          </a:p>
        </p:txBody>
      </p:sp>
      <p:sp>
        <p:nvSpPr>
          <p:cNvPr id="98" name="Ellipse 97">
            <a:extLst>
              <a:ext uri="{FF2B5EF4-FFF2-40B4-BE49-F238E27FC236}">
                <a16:creationId xmlns:a16="http://schemas.microsoft.com/office/drawing/2014/main" id="{163615F8-02C0-4E73-90B8-92F49D8A3C69}"/>
              </a:ext>
            </a:extLst>
          </p:cNvPr>
          <p:cNvSpPr/>
          <p:nvPr/>
        </p:nvSpPr>
        <p:spPr>
          <a:xfrm>
            <a:off x="6450512" y="91812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0" name="ZoneTexte 119">
            <a:extLst>
              <a:ext uri="{FF2B5EF4-FFF2-40B4-BE49-F238E27FC236}">
                <a16:creationId xmlns:a16="http://schemas.microsoft.com/office/drawing/2014/main" id="{B2E64265-1D8B-4CD5-8EA6-8885002D7199}"/>
              </a:ext>
            </a:extLst>
          </p:cNvPr>
          <p:cNvSpPr txBox="1"/>
          <p:nvPr/>
        </p:nvSpPr>
        <p:spPr>
          <a:xfrm flipH="1">
            <a:off x="6513234" y="918124"/>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99" name="Ellipse 98">
            <a:extLst>
              <a:ext uri="{FF2B5EF4-FFF2-40B4-BE49-F238E27FC236}">
                <a16:creationId xmlns:a16="http://schemas.microsoft.com/office/drawing/2014/main" id="{3F2B76B4-0CE6-47FD-B33F-3458336B9E91}"/>
              </a:ext>
            </a:extLst>
          </p:cNvPr>
          <p:cNvSpPr/>
          <p:nvPr/>
        </p:nvSpPr>
        <p:spPr>
          <a:xfrm>
            <a:off x="5056645" y="2077939"/>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00" name="ZoneTexte 99">
            <a:extLst>
              <a:ext uri="{FF2B5EF4-FFF2-40B4-BE49-F238E27FC236}">
                <a16:creationId xmlns:a16="http://schemas.microsoft.com/office/drawing/2014/main" id="{DBAE3BD7-EBC5-4ABC-BF3E-2E837D1D4FB0}"/>
              </a:ext>
            </a:extLst>
          </p:cNvPr>
          <p:cNvSpPr txBox="1"/>
          <p:nvPr/>
        </p:nvSpPr>
        <p:spPr>
          <a:xfrm flipH="1">
            <a:off x="5119367" y="2077939"/>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8" name="Ellipse 127">
            <a:extLst>
              <a:ext uri="{FF2B5EF4-FFF2-40B4-BE49-F238E27FC236}">
                <a16:creationId xmlns:a16="http://schemas.microsoft.com/office/drawing/2014/main" id="{EF1C2581-36B9-41CB-A9EB-5E0DBFEDED71}"/>
              </a:ext>
            </a:extLst>
          </p:cNvPr>
          <p:cNvSpPr/>
          <p:nvPr/>
        </p:nvSpPr>
        <p:spPr>
          <a:xfrm>
            <a:off x="7916931" y="162777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35" name="ZoneTexte 134">
            <a:extLst>
              <a:ext uri="{FF2B5EF4-FFF2-40B4-BE49-F238E27FC236}">
                <a16:creationId xmlns:a16="http://schemas.microsoft.com/office/drawing/2014/main" id="{44149986-829C-4B3B-969B-ED2372BA83C3}"/>
              </a:ext>
            </a:extLst>
          </p:cNvPr>
          <p:cNvSpPr txBox="1"/>
          <p:nvPr/>
        </p:nvSpPr>
        <p:spPr>
          <a:xfrm flipH="1">
            <a:off x="7979653" y="1627775"/>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121" name="Ellipse 120">
            <a:extLst>
              <a:ext uri="{FF2B5EF4-FFF2-40B4-BE49-F238E27FC236}">
                <a16:creationId xmlns:a16="http://schemas.microsoft.com/office/drawing/2014/main" id="{B6D57746-B457-46EF-A7FA-D116D14E7B7E}"/>
              </a:ext>
            </a:extLst>
          </p:cNvPr>
          <p:cNvSpPr/>
          <p:nvPr/>
        </p:nvSpPr>
        <p:spPr>
          <a:xfrm>
            <a:off x="9328255" y="905374"/>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22" name="ZoneTexte 121">
            <a:extLst>
              <a:ext uri="{FF2B5EF4-FFF2-40B4-BE49-F238E27FC236}">
                <a16:creationId xmlns:a16="http://schemas.microsoft.com/office/drawing/2014/main" id="{4A9A5142-71C2-4AA0-8061-BB7FA85DAA7A}"/>
              </a:ext>
            </a:extLst>
          </p:cNvPr>
          <p:cNvSpPr txBox="1"/>
          <p:nvPr/>
        </p:nvSpPr>
        <p:spPr>
          <a:xfrm flipH="1">
            <a:off x="9390977" y="905374"/>
            <a:ext cx="205221" cy="369332"/>
          </a:xfrm>
          <a:prstGeom prst="rect">
            <a:avLst/>
          </a:prstGeom>
          <a:noFill/>
        </p:spPr>
        <p:txBody>
          <a:bodyPr wrap="square" rtlCol="0">
            <a:spAutoFit/>
          </a:bodyPr>
          <a:lstStyle/>
          <a:p>
            <a:r>
              <a:rPr lang="fr-FR" b="1" dirty="0">
                <a:solidFill>
                  <a:schemeClr val="bg1">
                    <a:lumMod val="65000"/>
                  </a:schemeClr>
                </a:solidFill>
              </a:rPr>
              <a:t>1</a:t>
            </a:r>
          </a:p>
        </p:txBody>
      </p:sp>
      <p:sp>
        <p:nvSpPr>
          <p:cNvPr id="93" name="Ellipse 92">
            <a:extLst>
              <a:ext uri="{FF2B5EF4-FFF2-40B4-BE49-F238E27FC236}">
                <a16:creationId xmlns:a16="http://schemas.microsoft.com/office/drawing/2014/main" id="{2D61CA19-5D5B-45FE-A547-BB425DAB33B9}"/>
              </a:ext>
            </a:extLst>
          </p:cNvPr>
          <p:cNvSpPr/>
          <p:nvPr/>
        </p:nvSpPr>
        <p:spPr>
          <a:xfrm>
            <a:off x="9328255" y="1530215"/>
            <a:ext cx="387831" cy="35008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94" name="ZoneTexte 93">
            <a:extLst>
              <a:ext uri="{FF2B5EF4-FFF2-40B4-BE49-F238E27FC236}">
                <a16:creationId xmlns:a16="http://schemas.microsoft.com/office/drawing/2014/main" id="{7BF6CD5D-318F-4D9A-B08D-B756EC12E235}"/>
              </a:ext>
            </a:extLst>
          </p:cNvPr>
          <p:cNvSpPr txBox="1"/>
          <p:nvPr/>
        </p:nvSpPr>
        <p:spPr>
          <a:xfrm flipH="1">
            <a:off x="9390977" y="1530215"/>
            <a:ext cx="205221" cy="369332"/>
          </a:xfrm>
          <a:prstGeom prst="rect">
            <a:avLst/>
          </a:prstGeom>
          <a:noFill/>
        </p:spPr>
        <p:txBody>
          <a:bodyPr wrap="square" rtlCol="0">
            <a:spAutoFit/>
          </a:bodyPr>
          <a:lstStyle/>
          <a:p>
            <a:r>
              <a:rPr lang="fr-FR" b="1" dirty="0">
                <a:solidFill>
                  <a:schemeClr val="bg1">
                    <a:lumMod val="65000"/>
                  </a:schemeClr>
                </a:solidFill>
              </a:rPr>
              <a:t>2</a:t>
            </a:r>
          </a:p>
        </p:txBody>
      </p:sp>
      <p:sp>
        <p:nvSpPr>
          <p:cNvPr id="75" name="Rectangle : coins arrondis 74">
            <a:extLst>
              <a:ext uri="{FF2B5EF4-FFF2-40B4-BE49-F238E27FC236}">
                <a16:creationId xmlns:a16="http://schemas.microsoft.com/office/drawing/2014/main" id="{668CF375-1829-497F-AE83-1626DA65FDC8}"/>
              </a:ext>
            </a:extLst>
          </p:cNvPr>
          <p:cNvSpPr/>
          <p:nvPr/>
        </p:nvSpPr>
        <p:spPr>
          <a:xfrm>
            <a:off x="7317799" y="2369023"/>
            <a:ext cx="4309754"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ZoneTexte 71">
            <a:extLst>
              <a:ext uri="{FF2B5EF4-FFF2-40B4-BE49-F238E27FC236}">
                <a16:creationId xmlns:a16="http://schemas.microsoft.com/office/drawing/2014/main" id="{D911DF9D-BE16-4BA9-AFBD-BABAD3E06DB6}"/>
              </a:ext>
            </a:extLst>
          </p:cNvPr>
          <p:cNvSpPr txBox="1"/>
          <p:nvPr/>
        </p:nvSpPr>
        <p:spPr>
          <a:xfrm>
            <a:off x="258617" y="5236388"/>
            <a:ext cx="5609287" cy="1384995"/>
          </a:xfrm>
          <a:prstGeom prst="rect">
            <a:avLst/>
          </a:prstGeom>
          <a:noFill/>
        </p:spPr>
        <p:txBody>
          <a:bodyPr wrap="square" rtlCol="0">
            <a:spAutoFit/>
          </a:bodyPr>
          <a:lstStyle/>
          <a:p>
            <a:r>
              <a:rPr lang="fr-FR" sz="2800" b="1" dirty="0"/>
              <a:t>Il reste 4 bouchons à jouer : l’humain a perdu dans tous les cas ! La machine gagne.</a:t>
            </a:r>
          </a:p>
        </p:txBody>
      </p:sp>
      <p:sp>
        <p:nvSpPr>
          <p:cNvPr id="73" name="Rectangle : coins arrondis 72">
            <a:extLst>
              <a:ext uri="{FF2B5EF4-FFF2-40B4-BE49-F238E27FC236}">
                <a16:creationId xmlns:a16="http://schemas.microsoft.com/office/drawing/2014/main" id="{5F9A3163-692C-45B4-9D64-5D24C05A36A3}"/>
              </a:ext>
            </a:extLst>
          </p:cNvPr>
          <p:cNvSpPr/>
          <p:nvPr/>
        </p:nvSpPr>
        <p:spPr>
          <a:xfrm>
            <a:off x="5930626" y="2335294"/>
            <a:ext cx="1330558" cy="295876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ZoneTexte 73">
            <a:extLst>
              <a:ext uri="{FF2B5EF4-FFF2-40B4-BE49-F238E27FC236}">
                <a16:creationId xmlns:a16="http://schemas.microsoft.com/office/drawing/2014/main" id="{169359A3-808D-474F-A4B2-2BF15F038299}"/>
              </a:ext>
            </a:extLst>
          </p:cNvPr>
          <p:cNvSpPr txBox="1"/>
          <p:nvPr/>
        </p:nvSpPr>
        <p:spPr>
          <a:xfrm>
            <a:off x="694468" y="3996393"/>
            <a:ext cx="470000" cy="769441"/>
          </a:xfrm>
          <a:prstGeom prst="rect">
            <a:avLst/>
          </a:prstGeom>
          <a:noFill/>
        </p:spPr>
        <p:txBody>
          <a:bodyPr wrap="none" rtlCol="0">
            <a:spAutoFit/>
          </a:bodyPr>
          <a:lstStyle/>
          <a:p>
            <a:r>
              <a:rPr lang="fr-FR" sz="4400" b="1" dirty="0"/>
              <a:t>1</a:t>
            </a:r>
          </a:p>
        </p:txBody>
      </p:sp>
      <p:sp>
        <p:nvSpPr>
          <p:cNvPr id="76" name="ZoneTexte 75">
            <a:extLst>
              <a:ext uri="{FF2B5EF4-FFF2-40B4-BE49-F238E27FC236}">
                <a16:creationId xmlns:a16="http://schemas.microsoft.com/office/drawing/2014/main" id="{3D2DCF72-8A2C-4F54-8A3E-9DB235400889}"/>
              </a:ext>
            </a:extLst>
          </p:cNvPr>
          <p:cNvSpPr txBox="1"/>
          <p:nvPr/>
        </p:nvSpPr>
        <p:spPr>
          <a:xfrm>
            <a:off x="2112996" y="4000683"/>
            <a:ext cx="470000" cy="769441"/>
          </a:xfrm>
          <a:prstGeom prst="rect">
            <a:avLst/>
          </a:prstGeom>
          <a:noFill/>
        </p:spPr>
        <p:txBody>
          <a:bodyPr wrap="none" rtlCol="0">
            <a:spAutoFit/>
          </a:bodyPr>
          <a:lstStyle/>
          <a:p>
            <a:r>
              <a:rPr lang="fr-FR" sz="4400" b="1" dirty="0"/>
              <a:t>2</a:t>
            </a:r>
          </a:p>
        </p:txBody>
      </p:sp>
      <p:sp>
        <p:nvSpPr>
          <p:cNvPr id="87" name="ZoneTexte 86">
            <a:extLst>
              <a:ext uri="{FF2B5EF4-FFF2-40B4-BE49-F238E27FC236}">
                <a16:creationId xmlns:a16="http://schemas.microsoft.com/office/drawing/2014/main" id="{937F99D3-3277-4668-895E-EC1C0E760A08}"/>
              </a:ext>
            </a:extLst>
          </p:cNvPr>
          <p:cNvSpPr txBox="1"/>
          <p:nvPr/>
        </p:nvSpPr>
        <p:spPr>
          <a:xfrm>
            <a:off x="3531524" y="4004973"/>
            <a:ext cx="470000" cy="769441"/>
          </a:xfrm>
          <a:prstGeom prst="rect">
            <a:avLst/>
          </a:prstGeom>
          <a:noFill/>
        </p:spPr>
        <p:txBody>
          <a:bodyPr wrap="none" rtlCol="0">
            <a:spAutoFit/>
          </a:bodyPr>
          <a:lstStyle/>
          <a:p>
            <a:r>
              <a:rPr lang="fr-FR" sz="4400" b="1" dirty="0"/>
              <a:t>3</a:t>
            </a:r>
          </a:p>
        </p:txBody>
      </p:sp>
      <p:sp>
        <p:nvSpPr>
          <p:cNvPr id="92" name="ZoneTexte 91">
            <a:extLst>
              <a:ext uri="{FF2B5EF4-FFF2-40B4-BE49-F238E27FC236}">
                <a16:creationId xmlns:a16="http://schemas.microsoft.com/office/drawing/2014/main" id="{C5F517BF-37B2-4517-B039-D22705F7B7A4}"/>
              </a:ext>
            </a:extLst>
          </p:cNvPr>
          <p:cNvSpPr txBox="1"/>
          <p:nvPr/>
        </p:nvSpPr>
        <p:spPr>
          <a:xfrm>
            <a:off x="4950052" y="4009263"/>
            <a:ext cx="470000" cy="769441"/>
          </a:xfrm>
          <a:prstGeom prst="rect">
            <a:avLst/>
          </a:prstGeom>
          <a:noFill/>
        </p:spPr>
        <p:txBody>
          <a:bodyPr wrap="none" rtlCol="0">
            <a:spAutoFit/>
          </a:bodyPr>
          <a:lstStyle/>
          <a:p>
            <a:r>
              <a:rPr lang="fr-FR" sz="4400" b="1" dirty="0"/>
              <a:t>4</a:t>
            </a:r>
          </a:p>
        </p:txBody>
      </p:sp>
      <p:sp>
        <p:nvSpPr>
          <p:cNvPr id="101" name="ZoneTexte 100">
            <a:extLst>
              <a:ext uri="{FF2B5EF4-FFF2-40B4-BE49-F238E27FC236}">
                <a16:creationId xmlns:a16="http://schemas.microsoft.com/office/drawing/2014/main" id="{3DA51BA7-F2D5-43FB-9A8C-F98741340017}"/>
              </a:ext>
            </a:extLst>
          </p:cNvPr>
          <p:cNvSpPr txBox="1"/>
          <p:nvPr/>
        </p:nvSpPr>
        <p:spPr>
          <a:xfrm>
            <a:off x="6368580" y="4013553"/>
            <a:ext cx="470000" cy="769441"/>
          </a:xfrm>
          <a:prstGeom prst="rect">
            <a:avLst/>
          </a:prstGeom>
          <a:noFill/>
        </p:spPr>
        <p:txBody>
          <a:bodyPr wrap="none" rtlCol="0">
            <a:spAutoFit/>
          </a:bodyPr>
          <a:lstStyle/>
          <a:p>
            <a:r>
              <a:rPr lang="fr-FR" sz="4400" b="1" dirty="0"/>
              <a:t>5</a:t>
            </a:r>
          </a:p>
        </p:txBody>
      </p:sp>
      <p:sp>
        <p:nvSpPr>
          <p:cNvPr id="105" name="ZoneTexte 104">
            <a:extLst>
              <a:ext uri="{FF2B5EF4-FFF2-40B4-BE49-F238E27FC236}">
                <a16:creationId xmlns:a16="http://schemas.microsoft.com/office/drawing/2014/main" id="{640B291B-BE4A-4A82-83B9-03A7321F4C85}"/>
              </a:ext>
            </a:extLst>
          </p:cNvPr>
          <p:cNvSpPr txBox="1"/>
          <p:nvPr/>
        </p:nvSpPr>
        <p:spPr>
          <a:xfrm>
            <a:off x="7787108" y="4017843"/>
            <a:ext cx="470000" cy="769441"/>
          </a:xfrm>
          <a:prstGeom prst="rect">
            <a:avLst/>
          </a:prstGeom>
          <a:noFill/>
        </p:spPr>
        <p:txBody>
          <a:bodyPr wrap="none" rtlCol="0">
            <a:spAutoFit/>
          </a:bodyPr>
          <a:lstStyle/>
          <a:p>
            <a:r>
              <a:rPr lang="fr-FR" sz="4400" b="1" dirty="0"/>
              <a:t>6</a:t>
            </a:r>
          </a:p>
        </p:txBody>
      </p:sp>
      <p:sp>
        <p:nvSpPr>
          <p:cNvPr id="106" name="ZoneTexte 105">
            <a:extLst>
              <a:ext uri="{FF2B5EF4-FFF2-40B4-BE49-F238E27FC236}">
                <a16:creationId xmlns:a16="http://schemas.microsoft.com/office/drawing/2014/main" id="{C2FC43FD-8B3A-4949-9BCD-8142C756281C}"/>
              </a:ext>
            </a:extLst>
          </p:cNvPr>
          <p:cNvSpPr txBox="1"/>
          <p:nvPr/>
        </p:nvSpPr>
        <p:spPr>
          <a:xfrm>
            <a:off x="9205636" y="4022133"/>
            <a:ext cx="470000" cy="769441"/>
          </a:xfrm>
          <a:prstGeom prst="rect">
            <a:avLst/>
          </a:prstGeom>
          <a:noFill/>
        </p:spPr>
        <p:txBody>
          <a:bodyPr wrap="none" rtlCol="0">
            <a:spAutoFit/>
          </a:bodyPr>
          <a:lstStyle/>
          <a:p>
            <a:r>
              <a:rPr lang="fr-FR" sz="4400" b="1" dirty="0"/>
              <a:t>7</a:t>
            </a:r>
          </a:p>
        </p:txBody>
      </p:sp>
      <p:sp>
        <p:nvSpPr>
          <p:cNvPr id="107" name="ZoneTexte 106">
            <a:extLst>
              <a:ext uri="{FF2B5EF4-FFF2-40B4-BE49-F238E27FC236}">
                <a16:creationId xmlns:a16="http://schemas.microsoft.com/office/drawing/2014/main" id="{A2921384-B7AD-47FD-A8DA-8976A5F5BEE0}"/>
              </a:ext>
            </a:extLst>
          </p:cNvPr>
          <p:cNvSpPr txBox="1"/>
          <p:nvPr/>
        </p:nvSpPr>
        <p:spPr>
          <a:xfrm>
            <a:off x="10624164" y="4026423"/>
            <a:ext cx="470000" cy="769441"/>
          </a:xfrm>
          <a:prstGeom prst="rect">
            <a:avLst/>
          </a:prstGeom>
          <a:noFill/>
        </p:spPr>
        <p:txBody>
          <a:bodyPr wrap="none" rtlCol="0">
            <a:spAutoFit/>
          </a:bodyPr>
          <a:lstStyle/>
          <a:p>
            <a:r>
              <a:rPr lang="fr-FR" sz="4400" b="1" dirty="0"/>
              <a:t>8</a:t>
            </a:r>
          </a:p>
        </p:txBody>
      </p:sp>
    </p:spTree>
    <p:extLst>
      <p:ext uri="{BB962C8B-B14F-4D97-AF65-F5344CB8AC3E}">
        <p14:creationId xmlns:p14="http://schemas.microsoft.com/office/powerpoint/2010/main" val="4247691318"/>
      </p:ext>
    </p:extLst>
  </p:cSld>
  <p:clrMapOvr>
    <a:masterClrMapping/>
  </p:clrMapOvr>
  <mc:AlternateContent xmlns:mc="http://schemas.openxmlformats.org/markup-compatibility/2006" xmlns:p14="http://schemas.microsoft.com/office/powerpoint/2010/main">
    <mc:Choice Requires="p14">
      <p:transition spd="slow" p14:dur="2000" advTm="2956"/>
    </mc:Choice>
    <mc:Fallback xmlns="">
      <p:transition spd="slow" advTm="2956"/>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4916EE1-6651-4BD0-8398-4590B9F303AA}"/>
              </a:ext>
            </a:extLst>
          </p:cNvPr>
          <p:cNvSpPr txBox="1"/>
          <p:nvPr/>
        </p:nvSpPr>
        <p:spPr>
          <a:xfrm>
            <a:off x="375920" y="2397948"/>
            <a:ext cx="11440160" cy="2062103"/>
          </a:xfrm>
          <a:prstGeom prst="rect">
            <a:avLst/>
          </a:prstGeom>
          <a:noFill/>
        </p:spPr>
        <p:txBody>
          <a:bodyPr wrap="square" rtlCol="0">
            <a:spAutoFit/>
          </a:bodyPr>
          <a:lstStyle/>
          <a:p>
            <a:pPr algn="ctr"/>
            <a:r>
              <a:rPr lang="fr-FR" sz="3200" b="1" dirty="0"/>
              <a:t>Après un temps d’apprentissage, l’algorithme implanté dans la machine gagne systématiquement.</a:t>
            </a:r>
          </a:p>
          <a:p>
            <a:pPr algn="ctr"/>
            <a:r>
              <a:rPr lang="fr-FR" sz="3200" b="1" dirty="0"/>
              <a:t>Il a appris par essais/erreur.</a:t>
            </a:r>
          </a:p>
          <a:p>
            <a:pPr algn="ctr"/>
            <a:r>
              <a:rPr lang="fr-FR" sz="3200" b="1" dirty="0"/>
              <a:t>En IA, on parle d’apprentissage par renforcement.</a:t>
            </a:r>
          </a:p>
        </p:txBody>
      </p:sp>
    </p:spTree>
    <p:extLst>
      <p:ext uri="{BB962C8B-B14F-4D97-AF65-F5344CB8AC3E}">
        <p14:creationId xmlns:p14="http://schemas.microsoft.com/office/powerpoint/2010/main" val="2643536747"/>
      </p:ext>
    </p:extLst>
  </p:cSld>
  <p:clrMapOvr>
    <a:masterClrMapping/>
  </p:clrMapOvr>
  <mc:AlternateContent xmlns:mc="http://schemas.openxmlformats.org/markup-compatibility/2006" xmlns:p14="http://schemas.microsoft.com/office/powerpoint/2010/main">
    <mc:Choice Requires="p14">
      <p:transition spd="slow" p14:dur="2000" advTm="4800"/>
    </mc:Choice>
    <mc:Fallback xmlns="">
      <p:transition spd="slow" advTm="48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able&#10;&#10;Description générée automatiquement">
            <a:extLst>
              <a:ext uri="{FF2B5EF4-FFF2-40B4-BE49-F238E27FC236}">
                <a16:creationId xmlns:a16="http://schemas.microsoft.com/office/drawing/2014/main" id="{2BD79FAE-AF4B-C845-8FBE-75B742DD2294}"/>
              </a:ext>
            </a:extLst>
          </p:cNvPr>
          <p:cNvPicPr>
            <a:picLocks noChangeAspect="1"/>
          </p:cNvPicPr>
          <p:nvPr/>
        </p:nvPicPr>
        <p:blipFill>
          <a:blip r:embed="rId2"/>
          <a:stretch>
            <a:fillRect/>
          </a:stretch>
        </p:blipFill>
        <p:spPr>
          <a:xfrm>
            <a:off x="0" y="1785"/>
            <a:ext cx="12192000" cy="6854430"/>
          </a:xfrm>
          <a:prstGeom prst="rect">
            <a:avLst/>
          </a:prstGeom>
        </p:spPr>
      </p:pic>
      <p:sp>
        <p:nvSpPr>
          <p:cNvPr id="8" name="Rectangle 7"/>
          <p:cNvSpPr/>
          <p:nvPr/>
        </p:nvSpPr>
        <p:spPr>
          <a:xfrm>
            <a:off x="487680" y="594319"/>
            <a:ext cx="10865145" cy="4524315"/>
          </a:xfrm>
          <a:prstGeom prst="rect">
            <a:avLst/>
          </a:prstGeom>
        </p:spPr>
        <p:txBody>
          <a:bodyPr wrap="square">
            <a:spAutoFit/>
          </a:bodyPr>
          <a:lstStyle/>
          <a:p>
            <a:pPr marL="285750" lvl="0" indent="-285750" fontAlgn="base">
              <a:buFont typeface="Arial"/>
              <a:buChar char="•"/>
            </a:pPr>
            <a:r>
              <a:rPr lang="fr-FR" dirty="0">
                <a:solidFill>
                  <a:srgbClr val="FFFFFF"/>
                </a:solidFill>
              </a:rPr>
              <a:t>Enseigner et apprendre les sciences informatiques à l’école / Robert DI Cosmo) Interstices septembre 2015 </a:t>
            </a:r>
            <a:r>
              <a:rPr lang="fr-FR" dirty="0">
                <a:solidFill>
                  <a:srgbClr val="FFFFFF"/>
                </a:solidFill>
                <a:hlinkClick r:id="rId3"/>
              </a:rPr>
              <a:t>https://interstices.info/jcms/c_47072/enseigner-et-apprendre-les-sciences-informatiques-a-l-ecole</a:t>
            </a:r>
            <a:endParaRPr lang="fr-FR" dirty="0">
              <a:solidFill>
                <a:srgbClr val="FFFFFF"/>
              </a:solidFill>
            </a:endParaRPr>
          </a:p>
          <a:p>
            <a:pPr fontAlgn="base"/>
            <a:r>
              <a:rPr lang="fr-FR" dirty="0">
                <a:solidFill>
                  <a:srgbClr val="FFFFFF"/>
                </a:solidFill>
              </a:rPr>
              <a:t> </a:t>
            </a:r>
          </a:p>
          <a:p>
            <a:pPr marL="285750" lvl="0" indent="-285750" fontAlgn="base">
              <a:buFont typeface="Arial"/>
              <a:buChar char="•"/>
            </a:pPr>
            <a:r>
              <a:rPr lang="fr-FR" dirty="0">
                <a:solidFill>
                  <a:srgbClr val="FFFFFF"/>
                </a:solidFill>
              </a:rPr>
              <a:t>Computer Science </a:t>
            </a:r>
            <a:r>
              <a:rPr lang="fr-FR" dirty="0" err="1">
                <a:solidFill>
                  <a:srgbClr val="FFFFFF"/>
                </a:solidFill>
              </a:rPr>
              <a:t>Unplugged</a:t>
            </a:r>
            <a:r>
              <a:rPr lang="fr-FR" dirty="0">
                <a:solidFill>
                  <a:srgbClr val="FFFFFF"/>
                </a:solidFill>
              </a:rPr>
              <a:t> / Tim Bell, Ian H. Witten et Mike </a:t>
            </a:r>
            <a:r>
              <a:rPr lang="fr-FR" dirty="0" err="1">
                <a:solidFill>
                  <a:srgbClr val="FFFFFF"/>
                </a:solidFill>
              </a:rPr>
              <a:t>Fellows</a:t>
            </a:r>
            <a:r>
              <a:rPr lang="fr-FR" dirty="0">
                <a:solidFill>
                  <a:srgbClr val="FFFFFF"/>
                </a:solidFill>
              </a:rPr>
              <a:t> </a:t>
            </a:r>
            <a:r>
              <a:rPr lang="fr-FR" dirty="0">
                <a:solidFill>
                  <a:srgbClr val="FFFFFF"/>
                </a:solidFill>
                <a:hlinkClick r:id="rId4"/>
              </a:rPr>
              <a:t>http://csunplugged.org/activities/</a:t>
            </a:r>
            <a:r>
              <a:rPr lang="fr-FR" dirty="0">
                <a:solidFill>
                  <a:srgbClr val="FFFFFF"/>
                </a:solidFill>
              </a:rPr>
              <a:t> et sa traduction française </a:t>
            </a:r>
            <a:r>
              <a:rPr lang="fr-FR" dirty="0">
                <a:solidFill>
                  <a:srgbClr val="FFFFFF"/>
                </a:solidFill>
                <a:hlinkClick r:id="rId5"/>
              </a:rPr>
              <a:t>https://interstices.info/upload/csunplugged/CSUnplugged_fr.pdf</a:t>
            </a:r>
            <a:endParaRPr lang="fr-FR" dirty="0">
              <a:solidFill>
                <a:srgbClr val="FFFFFF"/>
              </a:solidFill>
            </a:endParaRPr>
          </a:p>
          <a:p>
            <a:pPr fontAlgn="base"/>
            <a:r>
              <a:rPr lang="fr-FR" dirty="0">
                <a:solidFill>
                  <a:srgbClr val="FFFFFF"/>
                </a:solidFill>
              </a:rPr>
              <a:t> </a:t>
            </a:r>
          </a:p>
          <a:p>
            <a:pPr marL="285750" lvl="0" indent="-285750" fontAlgn="base">
              <a:buFont typeface="Arial"/>
              <a:buChar char="•"/>
            </a:pPr>
            <a:r>
              <a:rPr lang="fr-FR" dirty="0">
                <a:solidFill>
                  <a:srgbClr val="FFFFFF"/>
                </a:solidFill>
              </a:rPr>
              <a:t>La page de Marie </a:t>
            </a:r>
            <a:r>
              <a:rPr lang="fr-FR" dirty="0" err="1">
                <a:solidFill>
                  <a:srgbClr val="FFFFFF"/>
                </a:solidFill>
              </a:rPr>
              <a:t>Duflot</a:t>
            </a:r>
            <a:r>
              <a:rPr lang="fr-FR" dirty="0">
                <a:solidFill>
                  <a:srgbClr val="FFFFFF"/>
                </a:solidFill>
              </a:rPr>
              <a:t> </a:t>
            </a:r>
            <a:r>
              <a:rPr lang="fr-FR" dirty="0">
                <a:solidFill>
                  <a:srgbClr val="FFFFFF"/>
                </a:solidFill>
                <a:hlinkClick r:id="rId6"/>
              </a:rPr>
              <a:t>https://members.loria.fr/MDuflot/</a:t>
            </a:r>
            <a:endParaRPr lang="fr-FR" dirty="0">
              <a:solidFill>
                <a:srgbClr val="FFFFFF"/>
              </a:solidFill>
            </a:endParaRPr>
          </a:p>
          <a:p>
            <a:pPr fontAlgn="base"/>
            <a:r>
              <a:rPr lang="fr-FR" dirty="0">
                <a:solidFill>
                  <a:srgbClr val="FFFFFF"/>
                </a:solidFill>
              </a:rPr>
              <a:t> </a:t>
            </a:r>
          </a:p>
          <a:p>
            <a:pPr marL="285750" lvl="0" indent="-285750" fontAlgn="base">
              <a:buFont typeface="Arial"/>
              <a:buChar char="•"/>
            </a:pPr>
            <a:r>
              <a:rPr lang="fr-FR" dirty="0">
                <a:solidFill>
                  <a:srgbClr val="FFFFFF"/>
                </a:solidFill>
              </a:rPr>
              <a:t>La page de Martin </a:t>
            </a:r>
            <a:r>
              <a:rPr lang="fr-FR" dirty="0" err="1">
                <a:solidFill>
                  <a:srgbClr val="FFFFFF"/>
                </a:solidFill>
              </a:rPr>
              <a:t>Quinson</a:t>
            </a:r>
            <a:r>
              <a:rPr lang="fr-FR" dirty="0">
                <a:solidFill>
                  <a:srgbClr val="FFFFFF"/>
                </a:solidFill>
              </a:rPr>
              <a:t> (avec entre autres des docs, le matériel et des vidéos sur le crêpier, </a:t>
            </a:r>
            <a:r>
              <a:rPr lang="fr-FR" dirty="0" err="1">
                <a:solidFill>
                  <a:srgbClr val="FFFFFF"/>
                </a:solidFill>
              </a:rPr>
              <a:t>Nim</a:t>
            </a:r>
            <a:r>
              <a:rPr lang="fr-FR" dirty="0">
                <a:solidFill>
                  <a:srgbClr val="FFFFFF"/>
                </a:solidFill>
              </a:rPr>
              <a:t>, la planche à clous,...) </a:t>
            </a:r>
          </a:p>
          <a:p>
            <a:pPr fontAlgn="base"/>
            <a:r>
              <a:rPr lang="fr-FR" dirty="0">
                <a:solidFill>
                  <a:srgbClr val="FFFFFF"/>
                </a:solidFill>
              </a:rPr>
              <a:t> </a:t>
            </a:r>
          </a:p>
          <a:p>
            <a:pPr lvl="0" fontAlgn="base"/>
            <a:r>
              <a:rPr lang="fr-FR" dirty="0">
                <a:solidFill>
                  <a:srgbClr val="FFFFFF"/>
                </a:solidFill>
                <a:hlinkClick r:id="rId7"/>
              </a:rPr>
              <a:t>http://people.irisa.fr/Martin.Quinson/Mediation/SMN/</a:t>
            </a:r>
            <a:endParaRPr lang="fr-FR" dirty="0">
              <a:solidFill>
                <a:srgbClr val="FFFFFF"/>
              </a:solidFill>
            </a:endParaRPr>
          </a:p>
          <a:p>
            <a:pPr fontAlgn="base"/>
            <a:r>
              <a:rPr lang="fr-FR" dirty="0">
                <a:solidFill>
                  <a:srgbClr val="FFFFFF"/>
                </a:solidFill>
              </a:rPr>
              <a:t> </a:t>
            </a:r>
          </a:p>
          <a:p>
            <a:pPr marL="285750" lvl="0" indent="-285750" fontAlgn="base">
              <a:buFont typeface="Arial"/>
              <a:buChar char="•"/>
            </a:pPr>
            <a:r>
              <a:rPr lang="fr-FR" dirty="0">
                <a:solidFill>
                  <a:srgbClr val="FFFFFF"/>
                </a:solidFill>
              </a:rPr>
              <a:t>La </a:t>
            </a:r>
            <a:r>
              <a:rPr lang="fr-FR" dirty="0" err="1">
                <a:solidFill>
                  <a:srgbClr val="FFFFFF"/>
                </a:solidFill>
              </a:rPr>
              <a:t>playlist</a:t>
            </a:r>
            <a:r>
              <a:rPr lang="fr-FR" dirty="0">
                <a:solidFill>
                  <a:srgbClr val="FFFFFF"/>
                </a:solidFill>
              </a:rPr>
              <a:t> </a:t>
            </a:r>
            <a:r>
              <a:rPr lang="fr-FR" dirty="0" err="1">
                <a:solidFill>
                  <a:srgbClr val="FFFFFF"/>
                </a:solidFill>
              </a:rPr>
              <a:t>Youtube</a:t>
            </a:r>
            <a:r>
              <a:rPr lang="fr-FR" dirty="0">
                <a:solidFill>
                  <a:srgbClr val="FFFFFF"/>
                </a:solidFill>
              </a:rPr>
              <a:t> </a:t>
            </a:r>
            <a:r>
              <a:rPr lang="fr-FR" dirty="0" err="1">
                <a:solidFill>
                  <a:srgbClr val="FFFFFF"/>
                </a:solidFill>
              </a:rPr>
              <a:t>Inria</a:t>
            </a:r>
            <a:r>
              <a:rPr lang="fr-FR" dirty="0">
                <a:solidFill>
                  <a:srgbClr val="FFFFFF"/>
                </a:solidFill>
              </a:rPr>
              <a:t>/</a:t>
            </a:r>
            <a:r>
              <a:rPr lang="fr-FR" dirty="0" err="1">
                <a:solidFill>
                  <a:srgbClr val="FFFFFF"/>
                </a:solidFill>
              </a:rPr>
              <a:t>Pixees</a:t>
            </a:r>
            <a:r>
              <a:rPr lang="fr-FR" dirty="0">
                <a:solidFill>
                  <a:srgbClr val="FFFFFF"/>
                </a:solidFill>
              </a:rPr>
              <a:t> des activités d' info sans ordi : </a:t>
            </a:r>
            <a:r>
              <a:rPr lang="fr-FR" dirty="0">
                <a:solidFill>
                  <a:srgbClr val="FFFFFF"/>
                </a:solidFill>
                <a:hlinkClick r:id="rId8"/>
              </a:rPr>
              <a:t>https://www.youtube.com/playlist?list=PLWvGMqXvyJAPSMFgCiy6qVHW9bAPu93X5</a:t>
            </a:r>
            <a:endParaRPr lang="fr-FR" dirty="0">
              <a:solidFill>
                <a:srgbClr val="FFFFFF"/>
              </a:solidFill>
            </a:endParaRPr>
          </a:p>
          <a:p>
            <a:pPr fontAlgn="base"/>
            <a:endParaRPr lang="fr-FR" dirty="0">
              <a:solidFill>
                <a:srgbClr val="FFFFFF"/>
              </a:solidFill>
            </a:endParaRPr>
          </a:p>
        </p:txBody>
      </p:sp>
      <p:sp>
        <p:nvSpPr>
          <p:cNvPr id="2" name="ZoneTexte 1"/>
          <p:cNvSpPr txBox="1"/>
          <p:nvPr/>
        </p:nvSpPr>
        <p:spPr>
          <a:xfrm>
            <a:off x="5606230" y="33973"/>
            <a:ext cx="2018551" cy="461665"/>
          </a:xfrm>
          <a:prstGeom prst="rect">
            <a:avLst/>
          </a:prstGeom>
          <a:noFill/>
        </p:spPr>
        <p:txBody>
          <a:bodyPr wrap="none" rtlCol="0">
            <a:spAutoFit/>
          </a:bodyPr>
          <a:lstStyle/>
          <a:p>
            <a:r>
              <a:rPr lang="fr-FR" sz="2400" b="1" dirty="0">
                <a:solidFill>
                  <a:srgbClr val="FFFFFF"/>
                </a:solidFill>
              </a:rPr>
              <a:t>Les ressources</a:t>
            </a:r>
          </a:p>
        </p:txBody>
      </p:sp>
    </p:spTree>
    <p:extLst>
      <p:ext uri="{BB962C8B-B14F-4D97-AF65-F5344CB8AC3E}">
        <p14:creationId xmlns:p14="http://schemas.microsoft.com/office/powerpoint/2010/main" val="7602056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able&#10;&#10;Description générée automatiquement">
            <a:extLst>
              <a:ext uri="{FF2B5EF4-FFF2-40B4-BE49-F238E27FC236}">
                <a16:creationId xmlns:a16="http://schemas.microsoft.com/office/drawing/2014/main" id="{2BD79FAE-AF4B-C845-8FBE-75B742DD2294}"/>
              </a:ext>
            </a:extLst>
          </p:cNvPr>
          <p:cNvPicPr>
            <a:picLocks noChangeAspect="1"/>
          </p:cNvPicPr>
          <p:nvPr/>
        </p:nvPicPr>
        <p:blipFill>
          <a:blip r:embed="rId2"/>
          <a:stretch>
            <a:fillRect/>
          </a:stretch>
        </p:blipFill>
        <p:spPr>
          <a:xfrm>
            <a:off x="0" y="1785"/>
            <a:ext cx="12192000" cy="6854430"/>
          </a:xfrm>
          <a:prstGeom prst="rect">
            <a:avLst/>
          </a:prstGeom>
        </p:spPr>
      </p:pic>
      <p:sp>
        <p:nvSpPr>
          <p:cNvPr id="2" name="ZoneTexte 1"/>
          <p:cNvSpPr txBox="1"/>
          <p:nvPr/>
        </p:nvSpPr>
        <p:spPr>
          <a:xfrm>
            <a:off x="5606230" y="33973"/>
            <a:ext cx="2018551" cy="461665"/>
          </a:xfrm>
          <a:prstGeom prst="rect">
            <a:avLst/>
          </a:prstGeom>
          <a:noFill/>
        </p:spPr>
        <p:txBody>
          <a:bodyPr wrap="none" rtlCol="0">
            <a:spAutoFit/>
          </a:bodyPr>
          <a:lstStyle/>
          <a:p>
            <a:r>
              <a:rPr lang="fr-FR" sz="2400" b="1" dirty="0">
                <a:solidFill>
                  <a:srgbClr val="FFFFFF"/>
                </a:solidFill>
              </a:rPr>
              <a:t>Les ressources</a:t>
            </a:r>
          </a:p>
        </p:txBody>
      </p:sp>
      <p:sp>
        <p:nvSpPr>
          <p:cNvPr id="9" name="Rectangle 8"/>
          <p:cNvSpPr/>
          <p:nvPr/>
        </p:nvSpPr>
        <p:spPr>
          <a:xfrm>
            <a:off x="573024" y="611080"/>
            <a:ext cx="11320855" cy="4524315"/>
          </a:xfrm>
          <a:prstGeom prst="rect">
            <a:avLst/>
          </a:prstGeom>
        </p:spPr>
        <p:txBody>
          <a:bodyPr wrap="square">
            <a:spAutoFit/>
          </a:bodyPr>
          <a:lstStyle/>
          <a:p>
            <a:pPr marL="285750" lvl="0" indent="-285750" fontAlgn="base">
              <a:buFont typeface="Arial"/>
              <a:buChar char="•"/>
            </a:pPr>
            <a:r>
              <a:rPr lang="fr-FR" sz="1600" dirty="0">
                <a:solidFill>
                  <a:srgbClr val="FFFFFF"/>
                </a:solidFill>
              </a:rPr>
              <a:t>Le parcours </a:t>
            </a:r>
            <a:r>
              <a:rPr lang="fr-FR" sz="1600" dirty="0" err="1">
                <a:solidFill>
                  <a:srgbClr val="FFFFFF"/>
                </a:solidFill>
              </a:rPr>
              <a:t>Class’Code</a:t>
            </a:r>
            <a:r>
              <a:rPr lang="fr-FR" sz="1600" dirty="0">
                <a:solidFill>
                  <a:srgbClr val="FFFFFF"/>
                </a:solidFill>
              </a:rPr>
              <a:t> activités débranchées </a:t>
            </a:r>
            <a:r>
              <a:rPr lang="fr-FR" sz="1600" dirty="0">
                <a:solidFill>
                  <a:srgbClr val="FFFFFF"/>
                </a:solidFill>
                <a:hlinkClick r:id="rId3"/>
              </a:rPr>
              <a:t>https://pixees.fr/classcode-v2/a-la-carte/</a:t>
            </a:r>
            <a:endParaRPr lang="fr-FR" sz="1600" dirty="0">
              <a:solidFill>
                <a:srgbClr val="FFFFFF"/>
              </a:solidFill>
            </a:endParaRPr>
          </a:p>
          <a:p>
            <a:pPr fontAlgn="base"/>
            <a:r>
              <a:rPr lang="fr-FR" sz="1600" dirty="0">
                <a:solidFill>
                  <a:srgbClr val="FFFFFF"/>
                </a:solidFill>
              </a:rPr>
              <a:t> </a:t>
            </a:r>
          </a:p>
          <a:p>
            <a:pPr marL="285750" lvl="0" indent="-285750" fontAlgn="base">
              <a:buFont typeface="Arial"/>
              <a:buChar char="•"/>
            </a:pPr>
            <a:r>
              <a:rPr lang="fr-FR" sz="1600" dirty="0">
                <a:solidFill>
                  <a:srgbClr val="FFFFFF"/>
                </a:solidFill>
              </a:rPr>
              <a:t>Le réseau national “informatique sans ordinateur” </a:t>
            </a:r>
            <a:r>
              <a:rPr lang="fr-FR" sz="1600" dirty="0">
                <a:solidFill>
                  <a:srgbClr val="FFFFFF"/>
                </a:solidFill>
                <a:hlinkClick r:id="rId4"/>
              </a:rPr>
              <a:t>https://www.societe-informatique-de-france.fr/mediation/infosansordi/</a:t>
            </a:r>
            <a:endParaRPr lang="fr-FR" sz="1600" dirty="0">
              <a:solidFill>
                <a:srgbClr val="FFFFFF"/>
              </a:solidFill>
            </a:endParaRPr>
          </a:p>
          <a:p>
            <a:pPr fontAlgn="base"/>
            <a:r>
              <a:rPr lang="fr-FR" sz="1600" dirty="0">
                <a:solidFill>
                  <a:srgbClr val="FFFFFF"/>
                </a:solidFill>
              </a:rPr>
              <a:t> </a:t>
            </a:r>
          </a:p>
          <a:p>
            <a:pPr marL="285750" lvl="0" indent="-285750" fontAlgn="base">
              <a:buFont typeface="Arial"/>
              <a:buChar char="•"/>
            </a:pPr>
            <a:r>
              <a:rPr lang="fr-FR" sz="1600" dirty="0">
                <a:solidFill>
                  <a:srgbClr val="FFFFFF"/>
                </a:solidFill>
              </a:rPr>
              <a:t>Du côté des IREM : IREM de Clermont Ferrand [</a:t>
            </a:r>
            <a:r>
              <a:rPr lang="fr-FR" sz="1600" dirty="0">
                <a:solidFill>
                  <a:srgbClr val="FFFFFF"/>
                </a:solidFill>
                <a:hlinkClick r:id="rId5"/>
              </a:rPr>
              <a:t>http://www.irem.univ-bpclermont.fr/Informatique-sans-ordinateur-IREM</a:t>
            </a:r>
            <a:r>
              <a:rPr lang="fr-FR" sz="1600" dirty="0">
                <a:solidFill>
                  <a:srgbClr val="FFFFFF"/>
                </a:solidFill>
              </a:rPr>
              <a:t>], de Grenoble </a:t>
            </a:r>
            <a:r>
              <a:rPr lang="fr-FR" sz="1600" dirty="0">
                <a:solidFill>
                  <a:srgbClr val="FFFFFF"/>
                </a:solidFill>
                <a:hlinkClick r:id="rId6"/>
              </a:rPr>
              <a:t>http://www-irem.ujf-grenoble.fr/spip/spip.php?article146</a:t>
            </a:r>
            <a:endParaRPr lang="fr-FR" sz="1600" dirty="0">
              <a:solidFill>
                <a:srgbClr val="FFFFFF"/>
              </a:solidFill>
            </a:endParaRPr>
          </a:p>
          <a:p>
            <a:pPr fontAlgn="base"/>
            <a:r>
              <a:rPr lang="fr-FR" sz="1600" dirty="0">
                <a:solidFill>
                  <a:srgbClr val="FFFFFF"/>
                </a:solidFill>
              </a:rPr>
              <a:t> </a:t>
            </a:r>
          </a:p>
          <a:p>
            <a:pPr marL="285750" lvl="0" indent="-285750" fontAlgn="base">
              <a:buFont typeface="Arial"/>
              <a:buChar char="•"/>
            </a:pPr>
            <a:r>
              <a:rPr lang="fr-FR" sz="1600" dirty="0">
                <a:solidFill>
                  <a:srgbClr val="FFFFFF"/>
                </a:solidFill>
              </a:rPr>
              <a:t>Mais aussi côté Université de Poitiers </a:t>
            </a:r>
            <a:r>
              <a:rPr lang="fr-FR" sz="1600" dirty="0">
                <a:solidFill>
                  <a:srgbClr val="FFFFFF"/>
                </a:solidFill>
                <a:hlinkClick r:id="rId7"/>
              </a:rPr>
              <a:t>https://framagit.org/poitiers-infosansordi</a:t>
            </a:r>
            <a:endParaRPr lang="fr-FR" sz="1600" dirty="0">
              <a:solidFill>
                <a:srgbClr val="FFFFFF"/>
              </a:solidFill>
            </a:endParaRPr>
          </a:p>
          <a:p>
            <a:pPr fontAlgn="base"/>
            <a:r>
              <a:rPr lang="fr-FR" sz="1600" dirty="0">
                <a:solidFill>
                  <a:srgbClr val="FFFFFF"/>
                </a:solidFill>
              </a:rPr>
              <a:t> </a:t>
            </a:r>
          </a:p>
          <a:p>
            <a:pPr marL="285750" lvl="0" indent="-285750" fontAlgn="base">
              <a:buFont typeface="Arial"/>
              <a:buChar char="•"/>
            </a:pPr>
            <a:r>
              <a:rPr lang="fr-FR" sz="1600" dirty="0">
                <a:solidFill>
                  <a:srgbClr val="FFFFFF"/>
                </a:solidFill>
              </a:rPr>
              <a:t>L’informatique débranchée, n° 42-43 de Tangente éducation, 2018 </a:t>
            </a:r>
            <a:r>
              <a:rPr lang="fr-FR" sz="1600" dirty="0">
                <a:solidFill>
                  <a:srgbClr val="FFFFFF"/>
                </a:solidFill>
                <a:hlinkClick r:id="rId8"/>
              </a:rPr>
              <a:t>http://www.tangente-education.com/sommaire.php?som=271</a:t>
            </a:r>
            <a:endParaRPr lang="fr-FR" sz="1600" dirty="0">
              <a:solidFill>
                <a:srgbClr val="FFFFFF"/>
              </a:solidFill>
            </a:endParaRPr>
          </a:p>
          <a:p>
            <a:r>
              <a:rPr lang="fr-FR" sz="1600" dirty="0">
                <a:solidFill>
                  <a:srgbClr val="FFFFFF"/>
                </a:solidFill>
              </a:rPr>
              <a:t> </a:t>
            </a:r>
          </a:p>
          <a:p>
            <a:pPr marL="285750" lvl="0" indent="-285750" fontAlgn="base">
              <a:buFont typeface="Arial"/>
              <a:buChar char="•"/>
            </a:pPr>
            <a:r>
              <a:rPr lang="fr-FR" sz="1600" dirty="0">
                <a:solidFill>
                  <a:srgbClr val="FFFFFF"/>
                </a:solidFill>
                <a:hlinkClick r:id="rId9"/>
              </a:rPr>
              <a:t>https://pixees.fr/tag/activite-debranchee/</a:t>
            </a:r>
            <a:r>
              <a:rPr lang="fr-FR" sz="1600" dirty="0">
                <a:solidFill>
                  <a:srgbClr val="FFFFFF"/>
                </a:solidFill>
              </a:rPr>
              <a:t> (Philippe Atelier 33)</a:t>
            </a:r>
          </a:p>
          <a:p>
            <a:pPr fontAlgn="base"/>
            <a:r>
              <a:rPr lang="fr-FR" sz="1600" dirty="0">
                <a:solidFill>
                  <a:srgbClr val="FFFFFF"/>
                </a:solidFill>
              </a:rPr>
              <a:t> </a:t>
            </a:r>
          </a:p>
          <a:p>
            <a:pPr marL="285750" lvl="0" indent="-285750" fontAlgn="base">
              <a:buFont typeface="Arial"/>
              <a:buChar char="•"/>
            </a:pPr>
            <a:r>
              <a:rPr lang="fr-FR" sz="1600" dirty="0">
                <a:solidFill>
                  <a:srgbClr val="FFFFFF"/>
                </a:solidFill>
              </a:rPr>
              <a:t>Sylvie </a:t>
            </a:r>
            <a:r>
              <a:rPr lang="fr-FR" sz="1600" dirty="0" err="1">
                <a:solidFill>
                  <a:srgbClr val="FFFFFF"/>
                </a:solidFill>
              </a:rPr>
              <a:t>Alayrangues</a:t>
            </a:r>
            <a:r>
              <a:rPr lang="fr-FR" sz="1600" dirty="0">
                <a:solidFill>
                  <a:srgbClr val="FFFFFF"/>
                </a:solidFill>
              </a:rPr>
              <a:t>, Samuel Peltier, Laurent Signac. </a:t>
            </a:r>
            <a:r>
              <a:rPr lang="fr-FR" sz="1600" dirty="0">
                <a:solidFill>
                  <a:srgbClr val="FFFFFF"/>
                </a:solidFill>
                <a:hlinkClick r:id="rId10"/>
              </a:rPr>
              <a:t>Informatique débranchée: construire sa penséeinformatique sans ordinateur</a:t>
            </a:r>
            <a:r>
              <a:rPr lang="fr-FR" sz="1600" dirty="0">
                <a:solidFill>
                  <a:srgbClr val="FFFFFF"/>
                </a:solidFill>
              </a:rPr>
              <a:t>. Colloque Mathématiques en Cycle 3 IREM de Poitiers, IREM de Poitiers, Jun 2017, Poitiers, France. pp.216-226. hal-01868132</a:t>
            </a:r>
          </a:p>
          <a:p>
            <a:pPr fontAlgn="base"/>
            <a:r>
              <a:rPr lang="fr-FR" sz="1600" dirty="0">
                <a:solidFill>
                  <a:srgbClr val="FFFFFF"/>
                </a:solidFill>
              </a:rPr>
              <a:t> </a:t>
            </a:r>
          </a:p>
          <a:p>
            <a:pPr marL="285750" indent="-285750">
              <a:buFont typeface="Arial"/>
              <a:buChar char="•"/>
            </a:pPr>
            <a:r>
              <a:rPr lang="fr-FR" sz="1600" b="1" dirty="0">
                <a:solidFill>
                  <a:srgbClr val="FFFFFF"/>
                </a:solidFill>
                <a:hlinkClick r:id="rId11"/>
              </a:rPr>
              <a:t>Que disent les sciences de l'éducation à propos de l'apprentissage du code ?</a:t>
            </a:r>
            <a:r>
              <a:rPr lang="fr-FR" sz="1600" b="1" dirty="0">
                <a:solidFill>
                  <a:srgbClr val="FFFFFF"/>
                </a:solidFill>
              </a:rPr>
              <a:t> </a:t>
            </a:r>
            <a:r>
              <a:rPr lang="fr-FR" sz="1600" b="1" dirty="0" err="1">
                <a:solidFill>
                  <a:srgbClr val="FFFFFF"/>
                </a:solidFill>
              </a:rPr>
              <a:t>Margarida</a:t>
            </a:r>
            <a:r>
              <a:rPr lang="fr-FR" sz="1600" b="1" dirty="0">
                <a:solidFill>
                  <a:srgbClr val="FFFFFF"/>
                </a:solidFill>
              </a:rPr>
              <a:t> Romero, Stéphanie </a:t>
            </a:r>
            <a:r>
              <a:rPr lang="fr-FR" sz="1600" b="1" dirty="0" err="1">
                <a:solidFill>
                  <a:srgbClr val="FFFFFF"/>
                </a:solidFill>
              </a:rPr>
              <a:t>Noirpoudre</a:t>
            </a:r>
            <a:r>
              <a:rPr lang="fr-FR" sz="1600" b="1" dirty="0">
                <a:solidFill>
                  <a:srgbClr val="FFFFFF"/>
                </a:solidFill>
              </a:rPr>
              <a:t>, Thierry </a:t>
            </a:r>
            <a:r>
              <a:rPr lang="fr-FR" sz="1600" b="1" dirty="0" err="1">
                <a:solidFill>
                  <a:srgbClr val="FFFFFF"/>
                </a:solidFill>
              </a:rPr>
              <a:t>Viéville</a:t>
            </a:r>
            <a:r>
              <a:rPr lang="fr-FR" sz="1600" dirty="0">
                <a:solidFill>
                  <a:srgbClr val="FFFFFF"/>
                </a:solidFill>
              </a:rPr>
              <a:t> </a:t>
            </a:r>
          </a:p>
        </p:txBody>
      </p:sp>
    </p:spTree>
    <p:extLst>
      <p:ext uri="{BB962C8B-B14F-4D97-AF65-F5344CB8AC3E}">
        <p14:creationId xmlns:p14="http://schemas.microsoft.com/office/powerpoint/2010/main" val="2981637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Image 18" descr="Une image contenant personne, homme&#10;&#10;Description générée automatiquement">
            <a:extLst>
              <a:ext uri="{FF2B5EF4-FFF2-40B4-BE49-F238E27FC236}">
                <a16:creationId xmlns:a16="http://schemas.microsoft.com/office/drawing/2014/main" id="{7E0C7D88-606A-49C0-8C2E-02BBE5FE315A}"/>
              </a:ext>
            </a:extLst>
          </p:cNvPr>
          <p:cNvPicPr>
            <a:picLocks noChangeAspect="1"/>
          </p:cNvPicPr>
          <p:nvPr/>
        </p:nvPicPr>
        <p:blipFill rotWithShape="1">
          <a:blip r:embed="rId3"/>
          <a:srcRect l="37374" r="13679" b="3"/>
          <a:stretch/>
        </p:blipFill>
        <p:spPr>
          <a:xfrm>
            <a:off x="44374" y="68121"/>
            <a:ext cx="2970445" cy="3383269"/>
          </a:xfrm>
          <a:prstGeom prst="rect">
            <a:avLst/>
          </a:prstGeom>
        </p:spPr>
      </p:pic>
      <p:pic>
        <p:nvPicPr>
          <p:cNvPr id="23" name="Image 22">
            <a:extLst>
              <a:ext uri="{FF2B5EF4-FFF2-40B4-BE49-F238E27FC236}">
                <a16:creationId xmlns:a16="http://schemas.microsoft.com/office/drawing/2014/main" id="{2BA424FD-3AAB-481E-B3B6-89DBA09412F7}"/>
              </a:ext>
            </a:extLst>
          </p:cNvPr>
          <p:cNvPicPr>
            <a:picLocks noChangeAspect="1"/>
          </p:cNvPicPr>
          <p:nvPr/>
        </p:nvPicPr>
        <p:blipFill rotWithShape="1">
          <a:blip r:embed="rId4"/>
          <a:srcRect l="27963" r="24406" b="-1"/>
          <a:stretch/>
        </p:blipFill>
        <p:spPr>
          <a:xfrm>
            <a:off x="9131471" y="45726"/>
            <a:ext cx="2970465" cy="3383268"/>
          </a:xfrm>
          <a:prstGeom prst="rect">
            <a:avLst/>
          </a:prstGeom>
        </p:spPr>
      </p:pic>
      <p:pic>
        <p:nvPicPr>
          <p:cNvPr id="25" name="Image 24" descr="Une image contenant texte, pièce, casino, scène&#10;&#10;Description générée automatiquement">
            <a:extLst>
              <a:ext uri="{FF2B5EF4-FFF2-40B4-BE49-F238E27FC236}">
                <a16:creationId xmlns:a16="http://schemas.microsoft.com/office/drawing/2014/main" id="{39DB91A3-77D5-42C3-93AC-71B9662EA64A}"/>
              </a:ext>
            </a:extLst>
          </p:cNvPr>
          <p:cNvPicPr>
            <a:picLocks noChangeAspect="1"/>
          </p:cNvPicPr>
          <p:nvPr/>
        </p:nvPicPr>
        <p:blipFill rotWithShape="1">
          <a:blip r:embed="rId5"/>
          <a:srcRect l="20504" r="42384" b="-2"/>
          <a:stretch/>
        </p:blipFill>
        <p:spPr>
          <a:xfrm>
            <a:off x="6095332" y="35806"/>
            <a:ext cx="2971800" cy="3383268"/>
          </a:xfrm>
          <a:prstGeom prst="rect">
            <a:avLst/>
          </a:prstGeom>
        </p:spPr>
      </p:pic>
      <p:pic>
        <p:nvPicPr>
          <p:cNvPr id="21" name="Image 20" descr="Une image contenant texte, personne, homme, intérieur&#10;&#10;Description générée automatiquement">
            <a:extLst>
              <a:ext uri="{FF2B5EF4-FFF2-40B4-BE49-F238E27FC236}">
                <a16:creationId xmlns:a16="http://schemas.microsoft.com/office/drawing/2014/main" id="{6DB7AAD8-420A-45B5-AC33-F1D72E6E1B75}"/>
              </a:ext>
            </a:extLst>
          </p:cNvPr>
          <p:cNvPicPr>
            <a:picLocks noChangeAspect="1"/>
          </p:cNvPicPr>
          <p:nvPr/>
        </p:nvPicPr>
        <p:blipFill rotWithShape="1">
          <a:blip r:embed="rId6"/>
          <a:srcRect l="47298" r="16689" b="2"/>
          <a:stretch/>
        </p:blipFill>
        <p:spPr>
          <a:xfrm>
            <a:off x="3059193" y="45726"/>
            <a:ext cx="2971800" cy="3383268"/>
          </a:xfrm>
          <a:prstGeom prst="rect">
            <a:avLst/>
          </a:prstGeom>
        </p:spPr>
      </p:pic>
      <p:pic>
        <p:nvPicPr>
          <p:cNvPr id="4" name="Image 3" descr="Une image contenant table&#10;&#10;Description générée automatiquement">
            <a:extLst>
              <a:ext uri="{FF2B5EF4-FFF2-40B4-BE49-F238E27FC236}">
                <a16:creationId xmlns:a16="http://schemas.microsoft.com/office/drawing/2014/main" id="{F372E027-28B7-0C49-810F-9121F388540B}"/>
              </a:ext>
            </a:extLst>
          </p:cNvPr>
          <p:cNvPicPr>
            <a:picLocks noChangeAspect="1"/>
          </p:cNvPicPr>
          <p:nvPr/>
        </p:nvPicPr>
        <p:blipFill rotWithShape="1">
          <a:blip r:embed="rId7"/>
          <a:srcRect t="492" r="-1" b="-1"/>
          <a:stretch/>
        </p:blipFill>
        <p:spPr>
          <a:xfrm>
            <a:off x="-1018" y="3474720"/>
            <a:ext cx="6044438" cy="3383280"/>
          </a:xfrm>
          <a:prstGeom prst="rect">
            <a:avLst/>
          </a:prstGeom>
        </p:spPr>
      </p:pic>
      <p:sp>
        <p:nvSpPr>
          <p:cNvPr id="50" name="Rectangle 49">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E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0EDEA458-CA9F-4C7F-B244-4223A20D88D8}"/>
              </a:ext>
            </a:extLst>
          </p:cNvPr>
          <p:cNvSpPr txBox="1"/>
          <p:nvPr/>
        </p:nvSpPr>
        <p:spPr>
          <a:xfrm>
            <a:off x="6485650" y="4078992"/>
            <a:ext cx="5366610" cy="1758732"/>
          </a:xfrm>
          <a:prstGeom prst="rect">
            <a:avLst/>
          </a:prstGeom>
        </p:spPr>
        <p:txBody>
          <a:bodyPr vert="horz" lIns="91440" tIns="45720" rIns="91440" bIns="45720" rtlCol="0">
            <a:normAutofit fontScale="92500" lnSpcReduction="20000"/>
          </a:bodyPr>
          <a:lstStyle/>
          <a:p>
            <a:pPr>
              <a:lnSpc>
                <a:spcPct val="90000"/>
              </a:lnSpc>
              <a:spcBef>
                <a:spcPct val="0"/>
              </a:spcBef>
              <a:spcAft>
                <a:spcPts val="600"/>
              </a:spcAft>
            </a:pPr>
            <a:r>
              <a:rPr lang="en-US" sz="4400" b="1" dirty="0">
                <a:solidFill>
                  <a:srgbClr val="FFFFFF"/>
                </a:solidFill>
                <a:effectLst>
                  <a:outerShdw blurRad="38100" dist="38100" dir="2700000" algn="tl">
                    <a:srgbClr val="000000">
                      <a:alpha val="43137"/>
                    </a:srgbClr>
                  </a:outerShdw>
                </a:effectLst>
              </a:rPr>
              <a:t>IA </a:t>
            </a:r>
            <a:r>
              <a:rPr lang="en-US" sz="4400" b="1" dirty="0" err="1">
                <a:solidFill>
                  <a:srgbClr val="FFFFFF"/>
                </a:solidFill>
                <a:effectLst>
                  <a:outerShdw blurRad="38100" dist="38100" dir="2700000" algn="tl">
                    <a:srgbClr val="000000">
                      <a:alpha val="43137"/>
                    </a:srgbClr>
                  </a:outerShdw>
                </a:effectLst>
              </a:rPr>
              <a:t>Faible</a:t>
            </a:r>
            <a:endParaRPr lang="en-US" sz="4400" b="1" dirty="0">
              <a:solidFill>
                <a:srgbClr val="FFFFFF"/>
              </a:solidFill>
              <a:effectLst>
                <a:outerShdw blurRad="38100" dist="38100" dir="2700000" algn="tl">
                  <a:srgbClr val="000000">
                    <a:alpha val="43137"/>
                  </a:srgbClr>
                </a:outerShdw>
              </a:effectLst>
            </a:endParaRPr>
          </a:p>
          <a:p>
            <a:pPr>
              <a:lnSpc>
                <a:spcPct val="90000"/>
              </a:lnSpc>
              <a:spcBef>
                <a:spcPct val="0"/>
              </a:spcBef>
              <a:spcAft>
                <a:spcPts val="600"/>
              </a:spcAft>
            </a:pPr>
            <a:r>
              <a:rPr lang="en-US" sz="4400" b="1" dirty="0">
                <a:solidFill>
                  <a:srgbClr val="FFFFFF"/>
                </a:solidFill>
                <a:effectLst>
                  <a:outerShdw blurRad="38100" dist="38100" dir="2700000" algn="tl">
                    <a:srgbClr val="000000">
                      <a:alpha val="43137"/>
                    </a:srgbClr>
                  </a:outerShdw>
                </a:effectLst>
              </a:rPr>
              <a:t>      </a:t>
            </a:r>
          </a:p>
          <a:p>
            <a:pPr>
              <a:lnSpc>
                <a:spcPct val="90000"/>
              </a:lnSpc>
              <a:spcBef>
                <a:spcPct val="0"/>
              </a:spcBef>
              <a:spcAft>
                <a:spcPts val="600"/>
              </a:spcAft>
            </a:pPr>
            <a:r>
              <a:rPr lang="en-US" sz="2800" b="1" dirty="0">
                <a:solidFill>
                  <a:srgbClr val="FFFFFF"/>
                </a:solidFill>
                <a:effectLst>
                  <a:outerShdw blurRad="38100" dist="38100" dir="2700000" algn="tl">
                    <a:srgbClr val="000000">
                      <a:alpha val="43137"/>
                    </a:srgbClr>
                  </a:outerShdw>
                </a:effectLst>
              </a:rPr>
              <a:t>Une </a:t>
            </a:r>
            <a:r>
              <a:rPr lang="en-US" sz="2800" b="1" dirty="0" err="1">
                <a:solidFill>
                  <a:srgbClr val="FFFFFF"/>
                </a:solidFill>
                <a:effectLst>
                  <a:outerShdw blurRad="38100" dist="38100" dir="2700000" algn="tl">
                    <a:srgbClr val="000000">
                      <a:alpha val="43137"/>
                    </a:srgbClr>
                  </a:outerShdw>
                </a:effectLst>
              </a:rPr>
              <a:t>technologie</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basée</a:t>
            </a:r>
            <a:r>
              <a:rPr lang="en-US" sz="2800" b="1" dirty="0">
                <a:solidFill>
                  <a:srgbClr val="FFFFFF"/>
                </a:solidFill>
                <a:effectLst>
                  <a:outerShdw blurRad="38100" dist="38100" dir="2700000" algn="tl">
                    <a:srgbClr val="000000">
                      <a:alpha val="43137"/>
                    </a:srgbClr>
                  </a:outerShdw>
                </a:effectLst>
              </a:rPr>
              <a:t> sur </a:t>
            </a:r>
            <a:r>
              <a:rPr lang="en-US" sz="2800" b="1" dirty="0" err="1">
                <a:solidFill>
                  <a:srgbClr val="FFFFFF"/>
                </a:solidFill>
                <a:effectLst>
                  <a:outerShdw blurRad="38100" dist="38100" dir="2700000" algn="tl">
                    <a:srgbClr val="000000">
                      <a:alpha val="43137"/>
                    </a:srgbClr>
                  </a:outerShdw>
                </a:effectLst>
              </a:rPr>
              <a:t>une</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tâche</a:t>
            </a:r>
            <a:r>
              <a:rPr lang="en-US" sz="2800" b="1" dirty="0">
                <a:solidFill>
                  <a:srgbClr val="FFFFFF"/>
                </a:solidFill>
                <a:effectLst>
                  <a:outerShdw blurRad="38100" dist="38100" dir="2700000" algn="tl">
                    <a:srgbClr val="000000">
                      <a:alpha val="43137"/>
                    </a:srgbClr>
                  </a:outerShdw>
                </a:effectLst>
              </a:rPr>
              <a:t> </a:t>
            </a:r>
            <a:r>
              <a:rPr lang="en-US" sz="2800" b="1" dirty="0" err="1">
                <a:solidFill>
                  <a:srgbClr val="FFFFFF"/>
                </a:solidFill>
                <a:effectLst>
                  <a:outerShdw blurRad="38100" dist="38100" dir="2700000" algn="tl">
                    <a:srgbClr val="000000">
                      <a:alpha val="43137"/>
                    </a:srgbClr>
                  </a:outerShdw>
                </a:effectLst>
              </a:rPr>
              <a:t>précise</a:t>
            </a:r>
            <a:endParaRPr lang="en-US" sz="2800" dirty="0">
              <a:solidFill>
                <a:srgbClr val="FFFFFF"/>
              </a:solidFill>
            </a:endParaRPr>
          </a:p>
        </p:txBody>
      </p:sp>
      <p:sp>
        <p:nvSpPr>
          <p:cNvPr id="2" name="ZoneTexte 1">
            <a:extLst>
              <a:ext uri="{FF2B5EF4-FFF2-40B4-BE49-F238E27FC236}">
                <a16:creationId xmlns:a16="http://schemas.microsoft.com/office/drawing/2014/main" id="{DC04EB92-7E54-49E1-B817-6B7E2D6EEBDD}"/>
              </a:ext>
            </a:extLst>
          </p:cNvPr>
          <p:cNvSpPr txBox="1"/>
          <p:nvPr/>
        </p:nvSpPr>
        <p:spPr>
          <a:xfrm>
            <a:off x="2097859" y="4773692"/>
            <a:ext cx="142913" cy="369332"/>
          </a:xfrm>
          <a:prstGeom prst="rect">
            <a:avLst/>
          </a:prstGeom>
          <a:noFill/>
        </p:spPr>
        <p:txBody>
          <a:bodyPr wrap="square" rtlCol="0">
            <a:spAutoFit/>
          </a:bodyPr>
          <a:lstStyle/>
          <a:p>
            <a:endParaRPr lang="fr-FR"/>
          </a:p>
        </p:txBody>
      </p:sp>
      <p:sp>
        <p:nvSpPr>
          <p:cNvPr id="5" name="ZoneTexte 4">
            <a:extLst>
              <a:ext uri="{FF2B5EF4-FFF2-40B4-BE49-F238E27FC236}">
                <a16:creationId xmlns:a16="http://schemas.microsoft.com/office/drawing/2014/main" id="{560B9BE3-0E09-4DD0-A547-2A0C363C1675}"/>
              </a:ext>
            </a:extLst>
          </p:cNvPr>
          <p:cNvSpPr txBox="1"/>
          <p:nvPr/>
        </p:nvSpPr>
        <p:spPr>
          <a:xfrm>
            <a:off x="1663273" y="2260209"/>
            <a:ext cx="1154997" cy="369332"/>
          </a:xfrm>
          <a:prstGeom prst="rect">
            <a:avLst/>
          </a:prstGeom>
          <a:noFill/>
        </p:spPr>
        <p:txBody>
          <a:bodyPr wrap="square" rtlCol="0">
            <a:spAutoFit/>
          </a:bodyPr>
          <a:lstStyle/>
          <a:p>
            <a:endParaRPr lang="fr-FR"/>
          </a:p>
        </p:txBody>
      </p:sp>
    </p:spTree>
    <p:extLst>
      <p:ext uri="{BB962C8B-B14F-4D97-AF65-F5344CB8AC3E}">
        <p14:creationId xmlns:p14="http://schemas.microsoft.com/office/powerpoint/2010/main" val="18842048"/>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FA36D23-C8CB-5348-9609-3130F93E5B12}"/>
              </a:ext>
            </a:extLst>
          </p:cNvPr>
          <p:cNvPicPr>
            <a:picLocks noChangeAspect="1"/>
          </p:cNvPicPr>
          <p:nvPr/>
        </p:nvPicPr>
        <p:blipFill>
          <a:blip r:embed="rId2"/>
          <a:stretch>
            <a:fillRect/>
          </a:stretch>
        </p:blipFill>
        <p:spPr>
          <a:xfrm>
            <a:off x="0" y="3570"/>
            <a:ext cx="12192000" cy="6854430"/>
          </a:xfrm>
          <a:prstGeom prst="rect">
            <a:avLst/>
          </a:prstGeom>
        </p:spPr>
      </p:pic>
    </p:spTree>
    <p:extLst>
      <p:ext uri="{BB962C8B-B14F-4D97-AF65-F5344CB8AC3E}">
        <p14:creationId xmlns:p14="http://schemas.microsoft.com/office/powerpoint/2010/main" val="1642164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D5866A2E-1D18-44FD-B8AF-34BEE602F76A}"/>
              </a:ext>
            </a:extLst>
          </p:cNvPr>
          <p:cNvPicPr>
            <a:picLocks noChangeAspect="1"/>
          </p:cNvPicPr>
          <p:nvPr/>
        </p:nvPicPr>
        <p:blipFill>
          <a:blip r:embed="rId3"/>
          <a:stretch>
            <a:fillRect/>
          </a:stretch>
        </p:blipFill>
        <p:spPr>
          <a:xfrm>
            <a:off x="543934" y="457201"/>
            <a:ext cx="2395448" cy="2753390"/>
          </a:xfrm>
          <a:prstGeom prst="rect">
            <a:avLst/>
          </a:prstGeom>
        </p:spPr>
      </p:pic>
      <p:pic>
        <p:nvPicPr>
          <p:cNvPr id="10" name="Image 9">
            <a:extLst>
              <a:ext uri="{FF2B5EF4-FFF2-40B4-BE49-F238E27FC236}">
                <a16:creationId xmlns:a16="http://schemas.microsoft.com/office/drawing/2014/main" id="{D09BD8B6-04C3-4D09-9D6E-86F304AB6366}"/>
              </a:ext>
            </a:extLst>
          </p:cNvPr>
          <p:cNvPicPr>
            <a:picLocks noChangeAspect="1"/>
          </p:cNvPicPr>
          <p:nvPr/>
        </p:nvPicPr>
        <p:blipFill>
          <a:blip r:embed="rId4"/>
          <a:stretch>
            <a:fillRect/>
          </a:stretch>
        </p:blipFill>
        <p:spPr>
          <a:xfrm>
            <a:off x="3443419" y="457200"/>
            <a:ext cx="2395447" cy="2753389"/>
          </a:xfrm>
          <a:prstGeom prst="rect">
            <a:avLst/>
          </a:prstGeom>
        </p:spPr>
      </p:pic>
      <p:pic>
        <p:nvPicPr>
          <p:cNvPr id="9" name="Image 8">
            <a:extLst>
              <a:ext uri="{FF2B5EF4-FFF2-40B4-BE49-F238E27FC236}">
                <a16:creationId xmlns:a16="http://schemas.microsoft.com/office/drawing/2014/main" id="{9347516E-E50C-4153-B936-FBFEA2A9BD67}"/>
              </a:ext>
            </a:extLst>
          </p:cNvPr>
          <p:cNvPicPr>
            <a:picLocks noChangeAspect="1"/>
          </p:cNvPicPr>
          <p:nvPr/>
        </p:nvPicPr>
        <p:blipFill>
          <a:blip r:embed="rId5"/>
          <a:stretch>
            <a:fillRect/>
          </a:stretch>
        </p:blipFill>
        <p:spPr>
          <a:xfrm>
            <a:off x="6336854" y="457200"/>
            <a:ext cx="2395447" cy="2753389"/>
          </a:xfrm>
          <a:prstGeom prst="rect">
            <a:avLst/>
          </a:prstGeom>
        </p:spPr>
      </p:pic>
      <p:pic>
        <p:nvPicPr>
          <p:cNvPr id="8" name="Image 7">
            <a:extLst>
              <a:ext uri="{FF2B5EF4-FFF2-40B4-BE49-F238E27FC236}">
                <a16:creationId xmlns:a16="http://schemas.microsoft.com/office/drawing/2014/main" id="{A6C9EA2F-9DB9-4710-8E6A-560DD4A0698E}"/>
              </a:ext>
            </a:extLst>
          </p:cNvPr>
          <p:cNvPicPr>
            <a:picLocks noChangeAspect="1"/>
          </p:cNvPicPr>
          <p:nvPr/>
        </p:nvPicPr>
        <p:blipFill>
          <a:blip r:embed="rId6"/>
          <a:stretch>
            <a:fillRect/>
          </a:stretch>
        </p:blipFill>
        <p:spPr>
          <a:xfrm>
            <a:off x="9238429" y="457200"/>
            <a:ext cx="2395447" cy="2753389"/>
          </a:xfrm>
          <a:prstGeom prst="rect">
            <a:avLst/>
          </a:prstGeom>
        </p:spPr>
      </p:pic>
      <p:pic>
        <p:nvPicPr>
          <p:cNvPr id="4" name="Image 3" descr="Une image contenant table&#10;&#10;Description générée automatiquement">
            <a:extLst>
              <a:ext uri="{FF2B5EF4-FFF2-40B4-BE49-F238E27FC236}">
                <a16:creationId xmlns:a16="http://schemas.microsoft.com/office/drawing/2014/main" id="{2BD79FAE-AF4B-C845-8FBE-75B742DD2294}"/>
              </a:ext>
            </a:extLst>
          </p:cNvPr>
          <p:cNvPicPr>
            <a:picLocks noChangeAspect="1"/>
          </p:cNvPicPr>
          <p:nvPr/>
        </p:nvPicPr>
        <p:blipFill>
          <a:blip r:embed="rId7"/>
          <a:stretch>
            <a:fillRect/>
          </a:stretch>
        </p:blipFill>
        <p:spPr>
          <a:xfrm>
            <a:off x="409154" y="3474720"/>
            <a:ext cx="5569887" cy="3276600"/>
          </a:xfrm>
          <a:prstGeom prst="rect">
            <a:avLst/>
          </a:prstGeom>
        </p:spPr>
      </p:pic>
      <p:sp>
        <p:nvSpPr>
          <p:cNvPr id="17" name="Rectangle 1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08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9D6A973F-D8CD-A244-B00D-9CC7BD35FA3A}"/>
              </a:ext>
            </a:extLst>
          </p:cNvPr>
          <p:cNvSpPr txBox="1"/>
          <p:nvPr/>
        </p:nvSpPr>
        <p:spPr>
          <a:xfrm>
            <a:off x="1581059" y="4847798"/>
            <a:ext cx="2716646" cy="63712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400" b="1" kern="1200" dirty="0">
                <a:solidFill>
                  <a:srgbClr val="FFFFFF"/>
                </a:solidFill>
                <a:latin typeface="+mj-lt"/>
                <a:ea typeface="+mj-ea"/>
                <a:cs typeface="+mj-cs"/>
              </a:rPr>
              <a:t>CRÉDITS</a:t>
            </a:r>
          </a:p>
        </p:txBody>
      </p:sp>
      <p:sp>
        <p:nvSpPr>
          <p:cNvPr id="6" name="ZoneTexte 5">
            <a:extLst>
              <a:ext uri="{FF2B5EF4-FFF2-40B4-BE49-F238E27FC236}">
                <a16:creationId xmlns:a16="http://schemas.microsoft.com/office/drawing/2014/main" id="{BFC5689C-4F03-FA4B-96E6-856A49162770}"/>
              </a:ext>
            </a:extLst>
          </p:cNvPr>
          <p:cNvSpPr txBox="1"/>
          <p:nvPr/>
        </p:nvSpPr>
        <p:spPr>
          <a:xfrm>
            <a:off x="6479648" y="3667789"/>
            <a:ext cx="5456862" cy="260152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dirty="0">
                <a:solidFill>
                  <a:srgbClr val="FFFFFF"/>
                </a:solidFill>
              </a:rPr>
              <a:t>Frédéric Dupuy, </a:t>
            </a:r>
            <a:r>
              <a:rPr lang="en-US" b="1" dirty="0">
                <a:solidFill>
                  <a:srgbClr val="FFFFFF"/>
                </a:solidFill>
                <a:hlinkClick r:id="rId8"/>
              </a:rPr>
              <a:t>frederic.dupuy@reseau-canope.fr</a:t>
            </a:r>
            <a:endParaRPr lang="en-US" b="1" dirty="0">
              <a:solidFill>
                <a:srgbClr val="FFFFFF"/>
              </a:solidFill>
            </a:endParaRPr>
          </a:p>
          <a:p>
            <a:pPr>
              <a:lnSpc>
                <a:spcPct val="90000"/>
              </a:lnSpc>
              <a:spcAft>
                <a:spcPts val="600"/>
              </a:spcAft>
            </a:pPr>
            <a:r>
              <a:rPr lang="en-US" dirty="0" err="1">
                <a:solidFill>
                  <a:srgbClr val="FFFFFF"/>
                </a:solidFill>
              </a:rPr>
              <a:t>Médiateur</a:t>
            </a:r>
            <a:r>
              <a:rPr lang="en-US" dirty="0">
                <a:solidFill>
                  <a:srgbClr val="FFFFFF"/>
                </a:solidFill>
              </a:rPr>
              <a:t> de </a:t>
            </a:r>
            <a:r>
              <a:rPr lang="en-US" dirty="0" err="1">
                <a:solidFill>
                  <a:srgbClr val="FFFFFF"/>
                </a:solidFill>
              </a:rPr>
              <a:t>ressource</a:t>
            </a:r>
            <a:r>
              <a:rPr lang="en-US" dirty="0">
                <a:solidFill>
                  <a:srgbClr val="FFFFFF"/>
                </a:solidFill>
              </a:rPr>
              <a:t> et services - formation - Atelier Canopé 33</a:t>
            </a:r>
          </a:p>
          <a:p>
            <a:pPr indent="-228600">
              <a:lnSpc>
                <a:spcPct val="90000"/>
              </a:lnSpc>
              <a:spcAft>
                <a:spcPts val="600"/>
              </a:spcAft>
              <a:buFont typeface="Arial" panose="020B0604020202020204" pitchFamily="34" charset="0"/>
              <a:buChar char="•"/>
            </a:pPr>
            <a:endParaRPr lang="en-US" dirty="0">
              <a:solidFill>
                <a:srgbClr val="FFFFFF"/>
              </a:solidFill>
            </a:endParaRPr>
          </a:p>
          <a:p>
            <a:pPr indent="-228600">
              <a:lnSpc>
                <a:spcPct val="90000"/>
              </a:lnSpc>
              <a:spcAft>
                <a:spcPts val="600"/>
              </a:spcAft>
              <a:buFont typeface="Arial" panose="020B0604020202020204" pitchFamily="34" charset="0"/>
              <a:buChar char="•"/>
            </a:pPr>
            <a:r>
              <a:rPr lang="en-US" b="1" dirty="0">
                <a:solidFill>
                  <a:srgbClr val="FFFFFF"/>
                </a:solidFill>
              </a:rPr>
              <a:t>Emmanuel Page, </a:t>
            </a:r>
            <a:r>
              <a:rPr lang="en-US" b="1" dirty="0">
                <a:solidFill>
                  <a:srgbClr val="FFFFFF"/>
                </a:solidFill>
                <a:hlinkClick r:id="rId9"/>
              </a:rPr>
              <a:t>emmanuel.page@reseau-canope.fr</a:t>
            </a:r>
            <a:endParaRPr lang="en-US" b="1" dirty="0">
              <a:solidFill>
                <a:srgbClr val="FFFFFF"/>
              </a:solidFill>
            </a:endParaRPr>
          </a:p>
          <a:p>
            <a:pPr>
              <a:lnSpc>
                <a:spcPct val="90000"/>
              </a:lnSpc>
              <a:spcAft>
                <a:spcPts val="600"/>
              </a:spcAft>
            </a:pPr>
            <a:r>
              <a:rPr lang="en-US" dirty="0">
                <a:solidFill>
                  <a:srgbClr val="FFFFFF"/>
                </a:solidFill>
              </a:rPr>
              <a:t>Chef de </a:t>
            </a:r>
            <a:r>
              <a:rPr lang="en-US" dirty="0" err="1">
                <a:solidFill>
                  <a:srgbClr val="FFFFFF"/>
                </a:solidFill>
              </a:rPr>
              <a:t>projet</a:t>
            </a:r>
            <a:r>
              <a:rPr lang="en-US" dirty="0">
                <a:solidFill>
                  <a:srgbClr val="FFFFFF"/>
                </a:solidFill>
              </a:rPr>
              <a:t> « </a:t>
            </a:r>
            <a:r>
              <a:rPr lang="en-US" dirty="0" err="1">
                <a:solidFill>
                  <a:srgbClr val="FFFFFF"/>
                </a:solidFill>
              </a:rPr>
              <a:t>Territoires</a:t>
            </a:r>
            <a:r>
              <a:rPr lang="en-US" dirty="0">
                <a:solidFill>
                  <a:srgbClr val="FFFFFF"/>
                </a:solidFill>
              </a:rPr>
              <a:t> </a:t>
            </a:r>
            <a:r>
              <a:rPr lang="en-US" dirty="0" err="1">
                <a:solidFill>
                  <a:srgbClr val="FFFFFF"/>
                </a:solidFill>
              </a:rPr>
              <a:t>numériques</a:t>
            </a:r>
            <a:r>
              <a:rPr lang="en-US" dirty="0">
                <a:solidFill>
                  <a:srgbClr val="FFFFFF"/>
                </a:solidFill>
              </a:rPr>
              <a:t> </a:t>
            </a:r>
            <a:r>
              <a:rPr lang="en-US" dirty="0" err="1">
                <a:solidFill>
                  <a:srgbClr val="FFFFFF"/>
                </a:solidFill>
              </a:rPr>
              <a:t>éducatifs</a:t>
            </a:r>
            <a:r>
              <a:rPr lang="en-US" dirty="0">
                <a:solidFill>
                  <a:srgbClr val="FFFFFF"/>
                </a:solidFill>
              </a:rPr>
              <a:t> » (TNE) </a:t>
            </a:r>
            <a:r>
              <a:rPr lang="en-US" dirty="0" err="1">
                <a:solidFill>
                  <a:srgbClr val="FFFFFF"/>
                </a:solidFill>
              </a:rPr>
              <a:t>Réseau</a:t>
            </a:r>
            <a:r>
              <a:rPr lang="en-US" dirty="0">
                <a:solidFill>
                  <a:srgbClr val="FFFFFF"/>
                </a:solidFill>
              </a:rPr>
              <a:t> Canopé</a:t>
            </a:r>
          </a:p>
          <a:p>
            <a:pPr indent="-228600">
              <a:lnSpc>
                <a:spcPct val="90000"/>
              </a:lnSpc>
              <a:spcAft>
                <a:spcPts val="600"/>
              </a:spcAft>
              <a:buFont typeface="Arial" panose="020B0604020202020204" pitchFamily="34" charset="0"/>
              <a:buChar char="•"/>
            </a:pPr>
            <a:endParaRPr lang="en-US" sz="1400" dirty="0">
              <a:solidFill>
                <a:srgbClr val="FFFFFF"/>
              </a:solidFill>
            </a:endParaRPr>
          </a:p>
        </p:txBody>
      </p:sp>
    </p:spTree>
    <p:extLst>
      <p:ext uri="{BB962C8B-B14F-4D97-AF65-F5344CB8AC3E}">
        <p14:creationId xmlns:p14="http://schemas.microsoft.com/office/powerpoint/2010/main" val="214490054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EDEA458-CA9F-4C7F-B244-4223A20D88D8}"/>
              </a:ext>
            </a:extLst>
          </p:cNvPr>
          <p:cNvSpPr txBox="1"/>
          <p:nvPr/>
        </p:nvSpPr>
        <p:spPr>
          <a:xfrm>
            <a:off x="5202621" y="4665605"/>
            <a:ext cx="6638806" cy="20545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IA FORTE</a:t>
            </a:r>
          </a:p>
          <a:p>
            <a:pPr>
              <a:lnSpc>
                <a:spcPct val="90000"/>
              </a:lnSpc>
              <a:spcBef>
                <a:spcPct val="0"/>
              </a:spcBef>
              <a:spcAft>
                <a:spcPts val="600"/>
              </a:spcAft>
            </a:pPr>
            <a:r>
              <a:rPr lang="en-US" sz="19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a:p>
            <a:pPr>
              <a:lnSpc>
                <a:spcPct val="90000"/>
              </a:lnSpc>
              <a:spcBef>
                <a:spcPct val="0"/>
              </a:spcBef>
              <a:spcAft>
                <a:spcPts val="600"/>
              </a:spcAft>
            </a:pPr>
            <a:r>
              <a:rPr lang="en-US" sz="24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Une </a:t>
            </a:r>
            <a:r>
              <a:rPr lang="en-US" sz="2400" b="1" kern="1200" dirty="0" err="1">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technologie</a:t>
            </a:r>
            <a:r>
              <a:rPr lang="en-US" sz="24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400" b="1" kern="1200" dirty="0" err="1">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basée</a:t>
            </a:r>
            <a:r>
              <a:rPr lang="en-US" sz="24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sur </a:t>
            </a:r>
            <a:r>
              <a:rPr lang="en-US" sz="2400" b="1" kern="1200" dirty="0" err="1">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une</a:t>
            </a:r>
            <a:r>
              <a:rPr lang="en-US" sz="24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imitation du </a:t>
            </a:r>
            <a:r>
              <a:rPr lang="en-US" sz="2400" b="1" kern="1200" dirty="0" err="1">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comportement</a:t>
            </a:r>
            <a:r>
              <a:rPr lang="en-US" sz="24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400" b="1" kern="1200" dirty="0" err="1">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humain</a:t>
            </a:r>
            <a:r>
              <a:rPr lang="en-US" sz="24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400" b="1" kern="1200" dirty="0" err="1">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complexe</a:t>
            </a:r>
            <a:r>
              <a:rPr lang="en-US" sz="24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400" b="1" kern="1200" dirty="0" err="1">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émotionel</a:t>
            </a:r>
            <a:r>
              <a:rPr lang="en-US" sz="24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et conscient </a:t>
            </a:r>
            <a:endParaRPr lang="en-US" sz="2400" kern="1200" dirty="0">
              <a:solidFill>
                <a:schemeClr val="tx1"/>
              </a:solidFill>
              <a:latin typeface="Calibri" panose="020F0502020204030204" pitchFamily="34" charset="0"/>
              <a:ea typeface="+mj-ea"/>
              <a:cs typeface="Calibri" panose="020F0502020204030204" pitchFamily="34" charset="0"/>
            </a:endParaRPr>
          </a:p>
        </p:txBody>
      </p:sp>
      <p:pic>
        <p:nvPicPr>
          <p:cNvPr id="7" name="Image 6" descr="Une image contenant texte&#10;&#10;Description générée automatiquement">
            <a:extLst>
              <a:ext uri="{FF2B5EF4-FFF2-40B4-BE49-F238E27FC236}">
                <a16:creationId xmlns:a16="http://schemas.microsoft.com/office/drawing/2014/main" id="{8CB8B1A4-583B-4124-929A-E92AFEC0D3FD}"/>
              </a:ext>
            </a:extLst>
          </p:cNvPr>
          <p:cNvPicPr>
            <a:picLocks noChangeAspect="1"/>
          </p:cNvPicPr>
          <p:nvPr/>
        </p:nvPicPr>
        <p:blipFill rotWithShape="1">
          <a:blip r:embed="rId3"/>
          <a:srcRect r="2" b="3576"/>
          <a:stretch/>
        </p:blipFill>
        <p:spPr>
          <a:xfrm>
            <a:off x="20" y="1"/>
            <a:ext cx="4848284" cy="4359438"/>
          </a:xfrm>
          <a:prstGeom prst="rect">
            <a:avLst/>
          </a:prstGeom>
        </p:spPr>
      </p:pic>
      <p:pic>
        <p:nvPicPr>
          <p:cNvPr id="9" name="Image 8">
            <a:extLst>
              <a:ext uri="{FF2B5EF4-FFF2-40B4-BE49-F238E27FC236}">
                <a16:creationId xmlns:a16="http://schemas.microsoft.com/office/drawing/2014/main" id="{1069DBFB-0D48-4F1B-9790-ED2940AD0F47}"/>
              </a:ext>
            </a:extLst>
          </p:cNvPr>
          <p:cNvPicPr>
            <a:picLocks noChangeAspect="1"/>
          </p:cNvPicPr>
          <p:nvPr/>
        </p:nvPicPr>
        <p:blipFill rotWithShape="1">
          <a:blip r:embed="rId4"/>
          <a:srcRect t="1865" r="-1" b="17593"/>
          <a:stretch/>
        </p:blipFill>
        <p:spPr>
          <a:xfrm>
            <a:off x="4972050" y="-1"/>
            <a:ext cx="7216902" cy="4359440"/>
          </a:xfrm>
          <a:prstGeom prst="rect">
            <a:avLst/>
          </a:prstGeom>
        </p:spPr>
      </p:pic>
      <p:pic>
        <p:nvPicPr>
          <p:cNvPr id="4" name="Image 3" descr="Une image contenant table&#10;&#10;Description générée automatiquement">
            <a:extLst>
              <a:ext uri="{FF2B5EF4-FFF2-40B4-BE49-F238E27FC236}">
                <a16:creationId xmlns:a16="http://schemas.microsoft.com/office/drawing/2014/main" id="{F372E027-28B7-0C49-810F-9121F388540B}"/>
              </a:ext>
            </a:extLst>
          </p:cNvPr>
          <p:cNvPicPr>
            <a:picLocks noChangeAspect="1"/>
          </p:cNvPicPr>
          <p:nvPr/>
        </p:nvPicPr>
        <p:blipFill rotWithShape="1">
          <a:blip r:embed="rId5"/>
          <a:srcRect t="12532" r="2" b="2"/>
          <a:stretch/>
        </p:blipFill>
        <p:spPr>
          <a:xfrm>
            <a:off x="20" y="4472610"/>
            <a:ext cx="4848284" cy="2385390"/>
          </a:xfrm>
          <a:prstGeom prst="rect">
            <a:avLst/>
          </a:prstGeom>
        </p:spPr>
      </p:pic>
      <p:sp>
        <p:nvSpPr>
          <p:cNvPr id="2" name="ZoneTexte 1">
            <a:extLst>
              <a:ext uri="{FF2B5EF4-FFF2-40B4-BE49-F238E27FC236}">
                <a16:creationId xmlns:a16="http://schemas.microsoft.com/office/drawing/2014/main" id="{DC04EB92-7E54-49E1-B817-6B7E2D6EEBDD}"/>
              </a:ext>
            </a:extLst>
          </p:cNvPr>
          <p:cNvSpPr txBox="1"/>
          <p:nvPr/>
        </p:nvSpPr>
        <p:spPr>
          <a:xfrm>
            <a:off x="2097859" y="4773692"/>
            <a:ext cx="142913" cy="369332"/>
          </a:xfrm>
          <a:prstGeom prst="rect">
            <a:avLst/>
          </a:prstGeom>
          <a:noFill/>
        </p:spPr>
        <p:txBody>
          <a:bodyPr wrap="square" rtlCol="0">
            <a:spAutoFit/>
          </a:bodyPr>
          <a:lstStyle/>
          <a:p>
            <a:endParaRPr lang="fr-FR"/>
          </a:p>
        </p:txBody>
      </p:sp>
    </p:spTree>
    <p:extLst>
      <p:ext uri="{BB962C8B-B14F-4D97-AF65-F5344CB8AC3E}">
        <p14:creationId xmlns:p14="http://schemas.microsoft.com/office/powerpoint/2010/main" val="164323563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able&#10;&#10;Description générée automatiquement">
            <a:extLst>
              <a:ext uri="{FF2B5EF4-FFF2-40B4-BE49-F238E27FC236}">
                <a16:creationId xmlns:a16="http://schemas.microsoft.com/office/drawing/2014/main" id="{F372E027-28B7-0C49-810F-9121F388540B}"/>
              </a:ext>
            </a:extLst>
          </p:cNvPr>
          <p:cNvPicPr>
            <a:picLocks noChangeAspect="1"/>
          </p:cNvPicPr>
          <p:nvPr/>
        </p:nvPicPr>
        <p:blipFill>
          <a:blip r:embed="rId3"/>
          <a:stretch>
            <a:fillRect/>
          </a:stretch>
        </p:blipFill>
        <p:spPr>
          <a:xfrm>
            <a:off x="0" y="41963"/>
            <a:ext cx="12192000" cy="6858000"/>
          </a:xfrm>
          <a:prstGeom prst="rect">
            <a:avLst/>
          </a:prstGeom>
        </p:spPr>
      </p:pic>
      <p:pic>
        <p:nvPicPr>
          <p:cNvPr id="6" name="Image 5">
            <a:extLst>
              <a:ext uri="{FF2B5EF4-FFF2-40B4-BE49-F238E27FC236}">
                <a16:creationId xmlns:a16="http://schemas.microsoft.com/office/drawing/2014/main" id="{E4812FC0-182B-4ED2-B87E-90DE2B91BBBA}"/>
              </a:ext>
            </a:extLst>
          </p:cNvPr>
          <p:cNvPicPr>
            <a:picLocks noChangeAspect="1"/>
          </p:cNvPicPr>
          <p:nvPr/>
        </p:nvPicPr>
        <p:blipFill>
          <a:blip r:embed="rId4"/>
          <a:stretch>
            <a:fillRect/>
          </a:stretch>
        </p:blipFill>
        <p:spPr>
          <a:xfrm>
            <a:off x="2085772" y="265971"/>
            <a:ext cx="7105269" cy="5840651"/>
          </a:xfrm>
          <a:prstGeom prst="rect">
            <a:avLst/>
          </a:prstGeom>
        </p:spPr>
      </p:pic>
      <p:sp>
        <p:nvSpPr>
          <p:cNvPr id="7" name="ZoneTexte 6">
            <a:extLst>
              <a:ext uri="{FF2B5EF4-FFF2-40B4-BE49-F238E27FC236}">
                <a16:creationId xmlns:a16="http://schemas.microsoft.com/office/drawing/2014/main" id="{C7AC3603-03BB-4EE2-9111-01A4FB7E6E7A}"/>
              </a:ext>
            </a:extLst>
          </p:cNvPr>
          <p:cNvSpPr txBox="1"/>
          <p:nvPr/>
        </p:nvSpPr>
        <p:spPr>
          <a:xfrm flipV="1">
            <a:off x="3945699" y="6267399"/>
            <a:ext cx="5210827" cy="45719"/>
          </a:xfrm>
          <a:prstGeom prst="rect">
            <a:avLst/>
          </a:prstGeom>
          <a:noFill/>
        </p:spPr>
        <p:txBody>
          <a:bodyPr wrap="square" rtlCol="0">
            <a:spAutoFit/>
          </a:bodyPr>
          <a:lstStyle/>
          <a:p>
            <a:endParaRPr lang="fr-FR"/>
          </a:p>
        </p:txBody>
      </p:sp>
      <p:sp>
        <p:nvSpPr>
          <p:cNvPr id="8" name="ZoneTexte 7">
            <a:extLst>
              <a:ext uri="{FF2B5EF4-FFF2-40B4-BE49-F238E27FC236}">
                <a16:creationId xmlns:a16="http://schemas.microsoft.com/office/drawing/2014/main" id="{E9910C8A-E403-4BAC-A67D-24B74C8883F6}"/>
              </a:ext>
            </a:extLst>
          </p:cNvPr>
          <p:cNvSpPr txBox="1"/>
          <p:nvPr/>
        </p:nvSpPr>
        <p:spPr>
          <a:xfrm>
            <a:off x="588724" y="6106622"/>
            <a:ext cx="9444624" cy="646331"/>
          </a:xfrm>
          <a:prstGeom prst="rect">
            <a:avLst/>
          </a:prstGeom>
          <a:noFill/>
        </p:spPr>
        <p:txBody>
          <a:bodyPr wrap="square" rtlCol="0">
            <a:spAutoFit/>
          </a:bodyPr>
          <a:lstStyle/>
          <a:p>
            <a:r>
              <a:rPr lang="fr-FR" b="1" u="sng">
                <a:hlinkClick r:id="rId5"/>
              </a:rPr>
              <a:t>Source : Data Science</a:t>
            </a:r>
            <a:endParaRPr lang="fr-FR"/>
          </a:p>
          <a:p>
            <a:r>
              <a:rPr lang="fr-FR"/>
              <a:t>Différence entre Intelligence Artificielle, Machine Learning et Deep Learning - Pensée Artificielle</a:t>
            </a:r>
          </a:p>
        </p:txBody>
      </p:sp>
    </p:spTree>
    <p:extLst>
      <p:ext uri="{BB962C8B-B14F-4D97-AF65-F5344CB8AC3E}">
        <p14:creationId xmlns:p14="http://schemas.microsoft.com/office/powerpoint/2010/main" val="28995040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02.4"/>
</p:tagLst>
</file>

<file path=ppt/tags/tag2.xml><?xml version="1.0" encoding="utf-8"?>
<p:tagLst xmlns:a="http://schemas.openxmlformats.org/drawingml/2006/main" xmlns:r="http://schemas.openxmlformats.org/officeDocument/2006/relationships" xmlns:p="http://schemas.openxmlformats.org/presentationml/2006/main">
  <p:tag name="TIMING" val="|26.8"/>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5BAC00E94C5E4C8EFD7C3DF29E4CA1" ma:contentTypeVersion="11" ma:contentTypeDescription="Crée un document." ma:contentTypeScope="" ma:versionID="0d1385a436ed2791fde079aef71ddca7">
  <xsd:schema xmlns:xsd="http://www.w3.org/2001/XMLSchema" xmlns:xs="http://www.w3.org/2001/XMLSchema" xmlns:p="http://schemas.microsoft.com/office/2006/metadata/properties" xmlns:ns2="fcc34405-bb92-4666-9898-2824e1e096c7" xmlns:ns3="http://schemas.microsoft.com/sharepoint/v3/fields" xmlns:ns4="eeb82b4c-babc-47d4-a581-e9b46b6acb65" targetNamespace="http://schemas.microsoft.com/office/2006/metadata/properties" ma:root="true" ma:fieldsID="56a84999ccf3527e7a598267d4708e37" ns2:_="" ns3:_="" ns4:_="">
    <xsd:import namespace="fcc34405-bb92-4666-9898-2824e1e096c7"/>
    <xsd:import namespace="http://schemas.microsoft.com/sharepoint/v3/fields"/>
    <xsd:import namespace="eeb82b4c-babc-47d4-a581-e9b46b6acb65"/>
    <xsd:element name="properties">
      <xsd:complexType>
        <xsd:sequence>
          <xsd:element name="documentManagement">
            <xsd:complexType>
              <xsd:all>
                <xsd:element ref="ns2:MediaServiceMetadata" minOccurs="0"/>
                <xsd:element ref="ns2:MediaServiceFastMetadata" minOccurs="0"/>
                <xsd:element ref="ns3:_Version"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34405-bb92-4666-9898-2824e1e096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Version" ma:index="10" nillable="true" ma:displayName="Version" ma:internalName="_Vers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b82b4c-babc-47d4-a581-e9b46b6acb65"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CBE3697217D0CA4AB9DDC436D94D63E2" ma:contentTypeVersion="12" ma:contentTypeDescription="Crée un document." ma:contentTypeScope="" ma:versionID="34a926bff492006d7d9493533bc8b6bb">
  <xsd:schema xmlns:xsd="http://www.w3.org/2001/XMLSchema" xmlns:xs="http://www.w3.org/2001/XMLSchema" xmlns:p="http://schemas.microsoft.com/office/2006/metadata/properties" xmlns:ns2="9d0b55f4-2809-4223-a844-fa6629e52ccf" xmlns:ns3="ceb83293-b345-4390-bc80-103e4e7bf209" targetNamespace="http://schemas.microsoft.com/office/2006/metadata/properties" ma:root="true" ma:fieldsID="c2f87bae8161ec7dc0e1ac383237d2f8" ns2:_="" ns3:_="">
    <xsd:import namespace="9d0b55f4-2809-4223-a844-fa6629e52ccf"/>
    <xsd:import namespace="ceb83293-b345-4390-bc80-103e4e7bf209"/>
    <xsd:element name="properties">
      <xsd:complexType>
        <xsd:sequence>
          <xsd:element name="documentManagement">
            <xsd:complexType>
              <xsd:all>
                <xsd:element ref="ns2:RGPD" minOccurs="0"/>
                <xsd:element ref="ns2:j1fb0a5f359945f79827765d541aec1e" minOccurs="0"/>
                <xsd:element ref="ns2:TaxCatchAll" minOccurs="0"/>
                <xsd:element ref="ns2:TaxCatchAllLabel"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0b55f4-2809-4223-a844-fa6629e52ccf" elementFormDefault="qualified">
    <xsd:import namespace="http://schemas.microsoft.com/office/2006/documentManagement/types"/>
    <xsd:import namespace="http://schemas.microsoft.com/office/infopath/2007/PartnerControls"/>
    <xsd:element name="RGPD" ma:index="8" nillable="true" ma:displayName="RGPD" ma:format="Dropdown" ma:internalName="RGPD">
      <xsd:simpleType>
        <xsd:restriction base="dms:Choice">
          <xsd:enumeration value="Confidentielle"/>
          <xsd:enumeration value="Personnelle"/>
          <xsd:enumeration value="Sensible"/>
        </xsd:restriction>
      </xsd:simpleType>
    </xsd:element>
    <xsd:element name="j1fb0a5f359945f79827765d541aec1e" ma:index="9" nillable="true" ma:taxonomy="true" ma:internalName="j1fb0a5f359945f79827765d541aec1e" ma:taxonomyFieldName="TypologieDocument" ma:displayName="Typologie de document" ma:default="1;#N/A|590b5934-11d1-4345-ab40-b262c114c763" ma:fieldId="{31fb0a5f-3599-45f7-9827-765d541aec1e}" ma:sspId="ba8ea352-da58-48e4-ac02-2b110b1a3fed" ma:termSetId="e8556e3f-b5d5-429a-b536-e8e0aba5face"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d83209b2-c0d3-42f9-b390-3c8135b3aa6c}" ma:internalName="TaxCatchAll" ma:showField="CatchAllData" ma:web="bf74f081-5a64-4ec7-955e-736b2340a550">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d83209b2-c0d3-42f9-b390-3c8135b3aa6c}" ma:internalName="TaxCatchAllLabel" ma:readOnly="true" ma:showField="CatchAllDataLabel" ma:web="bf74f081-5a64-4ec7-955e-736b2340a5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eb83293-b345-4390-bc80-103e4e7bf209"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4D3293-E760-44F5-A4A6-80EEA93CF320}"/>
</file>

<file path=customXml/itemProps2.xml><?xml version="1.0" encoding="utf-8"?>
<ds:datastoreItem xmlns:ds="http://schemas.openxmlformats.org/officeDocument/2006/customXml" ds:itemID="{CFFEDE1B-72BC-4D47-856A-7124C02497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0b55f4-2809-4223-a844-fa6629e52ccf"/>
    <ds:schemaRef ds:uri="ceb83293-b345-4390-bc80-103e4e7bf2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5FE5F8-0059-40CF-B7B7-BF23503308FB}">
  <ds:schemaRefs>
    <ds:schemaRef ds:uri="http://purl.org/dc/terms/"/>
    <ds:schemaRef ds:uri="http://schemas.microsoft.com/office/2006/metadata/properties"/>
    <ds:schemaRef ds:uri="http://schemas.microsoft.com/office/2006/documentManagement/types"/>
    <ds:schemaRef ds:uri="http://www.w3.org/XML/1998/namespace"/>
    <ds:schemaRef ds:uri="http://purl.org/dc/elements/1.1/"/>
    <ds:schemaRef ds:uri="http://schemas.microsoft.com/office/infopath/2007/PartnerControls"/>
    <ds:schemaRef ds:uri="9d0b55f4-2809-4223-a844-fa6629e52ccf"/>
    <ds:schemaRef ds:uri="http://schemas.openxmlformats.org/package/2006/metadata/core-properties"/>
    <ds:schemaRef ds:uri="ceb83293-b345-4390-bc80-103e4e7bf209"/>
    <ds:schemaRef ds:uri="http://purl.org/dc/dcmitype/"/>
  </ds:schemaRefs>
</ds:datastoreItem>
</file>

<file path=customXml/itemProps4.xml><?xml version="1.0" encoding="utf-8"?>
<ds:datastoreItem xmlns:ds="http://schemas.openxmlformats.org/officeDocument/2006/customXml" ds:itemID="{E3356479-3441-429B-9AB4-05A30800E1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640</TotalTime>
  <Words>4866</Words>
  <Application>Microsoft Office PowerPoint</Application>
  <PresentationFormat>Grand écran</PresentationFormat>
  <Paragraphs>1927</Paragraphs>
  <Slides>71</Slides>
  <Notes>21</Notes>
  <HiddenSlides>0</HiddenSlides>
  <MMClips>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71</vt:i4>
      </vt:variant>
    </vt:vector>
  </HeadingPairs>
  <TitlesOfParts>
    <vt:vector size="76" baseType="lpstr">
      <vt:lpstr>Arial</vt:lpstr>
      <vt:lpstr>Arial Black</vt:lpstr>
      <vt:lpstr>Calibri</vt:lpstr>
      <vt:lpstr>Calibri Light</vt:lpstr>
      <vt:lpstr>Thème Office</vt:lpstr>
      <vt:lpstr>Présentation PowerPoint</vt:lpstr>
      <vt:lpstr>Présentation PowerPoint</vt:lpstr>
      <vt:lpstr>Qu’est-ce que l’intelligence artificielle ?</vt:lpstr>
      <vt:lpstr>Présentation PowerPoint</vt:lpstr>
      <vt:lpstr>Présentation PowerPoint</vt:lpstr>
      <vt:lpstr>Qu’est-ce que l’IA?</vt:lpstr>
      <vt:lpstr>Présentation PowerPoint</vt:lpstr>
      <vt:lpstr>Présentation PowerPoint</vt:lpstr>
      <vt:lpstr>Présentation PowerPoint</vt:lpstr>
      <vt:lpstr>Les 4 concepts de l’informatique</vt:lpstr>
      <vt:lpstr>Le concept de « Langage »</vt:lpstr>
      <vt:lpstr>Le concept de « Données »</vt:lpstr>
      <vt:lpstr>Le concept d’« Algorithme »</vt:lpstr>
      <vt:lpstr>Le concept de « Machine »</vt:lpstr>
      <vt:lpstr>Présentation PowerPoint</vt:lpstr>
      <vt:lpstr>Présentation PowerPoint</vt:lpstr>
      <vt:lpstr>Présentation PowerPoint</vt:lpstr>
      <vt:lpstr>Le jeu de Nim</vt:lpstr>
      <vt:lpstr>Présentation PowerPoint</vt:lpstr>
      <vt:lpstr>Présentation PowerPoint</vt:lpstr>
      <vt:lpstr>Présentation PowerPoint</vt:lpstr>
      <vt:lpstr>Présentation PowerPoint</vt:lpstr>
      <vt:lpstr>Présentation PowerPoint</vt:lpstr>
      <vt:lpstr>Le Jeu de Nim en classe</vt:lpstr>
      <vt:lpstr>Présentation PowerPoint</vt:lpstr>
      <vt:lpstr>Présentation PowerPoint</vt:lpstr>
      <vt:lpstr>Présentation PowerPoint</vt:lpstr>
      <vt:lpstr>Présentation PowerPoint</vt:lpstr>
      <vt:lpstr>Le Jeu de Nim (un programme)</vt:lpstr>
      <vt:lpstr>La machine qui apprend toute seule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PAGE Emmanuel</dc:creator>
  <cp:lastModifiedBy>Clémentine Pradalier</cp:lastModifiedBy>
  <cp:revision>45</cp:revision>
  <dcterms:created xsi:type="dcterms:W3CDTF">2021-01-16T10:27:23Z</dcterms:created>
  <dcterms:modified xsi:type="dcterms:W3CDTF">2021-01-29T08:16:55Z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0x010100B55BAC00E94C5E4C8EFD7C3DF29E4CA1</vt:lpwstr>
  </property>
</Properties>
</file>